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7"/>
  </p:notesMasterIdLst>
  <p:sldIdLst>
    <p:sldId id="257" r:id="rId2"/>
    <p:sldId id="292" r:id="rId3"/>
    <p:sldId id="259" r:id="rId4"/>
    <p:sldId id="289" r:id="rId5"/>
    <p:sldId id="305" r:id="rId6"/>
    <p:sldId id="306" r:id="rId7"/>
    <p:sldId id="314" r:id="rId8"/>
    <p:sldId id="316" r:id="rId9"/>
    <p:sldId id="317" r:id="rId10"/>
    <p:sldId id="315" r:id="rId11"/>
    <p:sldId id="307" r:id="rId12"/>
    <p:sldId id="285" r:id="rId13"/>
    <p:sldId id="311" r:id="rId14"/>
    <p:sldId id="297" r:id="rId15"/>
    <p:sldId id="310" r:id="rId16"/>
    <p:sldId id="298" r:id="rId17"/>
    <p:sldId id="266" r:id="rId18"/>
    <p:sldId id="265" r:id="rId19"/>
    <p:sldId id="313" r:id="rId20"/>
    <p:sldId id="294" r:id="rId21"/>
    <p:sldId id="293" r:id="rId22"/>
    <p:sldId id="299" r:id="rId23"/>
    <p:sldId id="290" r:id="rId24"/>
    <p:sldId id="301" r:id="rId25"/>
    <p:sldId id="300" r:id="rId26"/>
    <p:sldId id="302" r:id="rId27"/>
    <p:sldId id="295" r:id="rId28"/>
    <p:sldId id="296" r:id="rId29"/>
    <p:sldId id="291" r:id="rId30"/>
    <p:sldId id="312" r:id="rId31"/>
    <p:sldId id="308" r:id="rId32"/>
    <p:sldId id="303" r:id="rId33"/>
    <p:sldId id="304" r:id="rId34"/>
    <p:sldId id="280" r:id="rId35"/>
    <p:sldId id="281"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6043" autoAdjust="0"/>
  </p:normalViewPr>
  <p:slideViewPr>
    <p:cSldViewPr>
      <p:cViewPr varScale="1">
        <p:scale>
          <a:sx n="26" d="100"/>
          <a:sy n="26" d="100"/>
        </p:scale>
        <p:origin x="1267"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9B3793-CB44-45DC-A649-6E9EC3DD481A}" type="datetimeFigureOut">
              <a:rPr lang="en-US" smtClean="0"/>
              <a:pPr/>
              <a:t>3/2/2018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4EBEBB-2B40-4986-85EA-952A66CEB6DD}" type="slidenum">
              <a:rPr lang="en-US" smtClean="0"/>
              <a:pPr/>
              <a:t>‹#›</a:t>
            </a:fld>
            <a:endParaRPr lang="en-US"/>
          </a:p>
        </p:txBody>
      </p:sp>
    </p:spTree>
    <p:extLst>
      <p:ext uri="{BB962C8B-B14F-4D97-AF65-F5344CB8AC3E}">
        <p14:creationId xmlns:p14="http://schemas.microsoft.com/office/powerpoint/2010/main" val="3799791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Yochum</a:t>
            </a:r>
            <a:r>
              <a:rPr lang="en-US" baseline="0" dirty="0"/>
              <a:t> – Welcome and get started</a:t>
            </a:r>
            <a:endParaRPr lang="en-US" dirty="0"/>
          </a:p>
        </p:txBody>
      </p:sp>
      <p:sp>
        <p:nvSpPr>
          <p:cNvPr id="4" name="Slide Number Placeholder 3"/>
          <p:cNvSpPr>
            <a:spLocks noGrp="1"/>
          </p:cNvSpPr>
          <p:nvPr>
            <p:ph type="sldNum" sz="quarter" idx="10"/>
          </p:nvPr>
        </p:nvSpPr>
        <p:spPr/>
        <p:txBody>
          <a:bodyPr/>
          <a:lstStyle/>
          <a:p>
            <a:fld id="{AA4EBEBB-2B40-4986-85EA-952A66CEB6DD}" type="slidenum">
              <a:rPr lang="en-US" smtClean="0"/>
              <a:pPr/>
              <a:t>1</a:t>
            </a:fld>
            <a:endParaRPr lang="en-US"/>
          </a:p>
        </p:txBody>
      </p:sp>
    </p:spTree>
    <p:extLst>
      <p:ext uri="{BB962C8B-B14F-4D97-AF65-F5344CB8AC3E}">
        <p14:creationId xmlns:p14="http://schemas.microsoft.com/office/powerpoint/2010/main" val="10529402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Yochum</a:t>
            </a:r>
          </a:p>
        </p:txBody>
      </p:sp>
      <p:sp>
        <p:nvSpPr>
          <p:cNvPr id="4" name="Slide Number Placeholder 3"/>
          <p:cNvSpPr>
            <a:spLocks noGrp="1"/>
          </p:cNvSpPr>
          <p:nvPr>
            <p:ph type="sldNum" sz="quarter" idx="10"/>
          </p:nvPr>
        </p:nvSpPr>
        <p:spPr/>
        <p:txBody>
          <a:bodyPr/>
          <a:lstStyle/>
          <a:p>
            <a:fld id="{AA4EBEBB-2B40-4986-85EA-952A66CEB6DD}" type="slidenum">
              <a:rPr lang="en-US" smtClean="0"/>
              <a:pPr/>
              <a:t>10</a:t>
            </a:fld>
            <a:endParaRPr lang="en-US"/>
          </a:p>
        </p:txBody>
      </p:sp>
    </p:spTree>
    <p:extLst>
      <p:ext uri="{BB962C8B-B14F-4D97-AF65-F5344CB8AC3E}">
        <p14:creationId xmlns:p14="http://schemas.microsoft.com/office/powerpoint/2010/main" val="2166356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Yochum</a:t>
            </a:r>
          </a:p>
        </p:txBody>
      </p:sp>
      <p:sp>
        <p:nvSpPr>
          <p:cNvPr id="4" name="Slide Number Placeholder 3"/>
          <p:cNvSpPr>
            <a:spLocks noGrp="1"/>
          </p:cNvSpPr>
          <p:nvPr>
            <p:ph type="sldNum" sz="quarter" idx="10"/>
          </p:nvPr>
        </p:nvSpPr>
        <p:spPr/>
        <p:txBody>
          <a:bodyPr/>
          <a:lstStyle/>
          <a:p>
            <a:fld id="{AA4EBEBB-2B40-4986-85EA-952A66CEB6DD}" type="slidenum">
              <a:rPr lang="en-US" smtClean="0"/>
              <a:pPr/>
              <a:t>11</a:t>
            </a:fld>
            <a:endParaRPr lang="en-US"/>
          </a:p>
        </p:txBody>
      </p:sp>
    </p:spTree>
    <p:extLst>
      <p:ext uri="{BB962C8B-B14F-4D97-AF65-F5344CB8AC3E}">
        <p14:creationId xmlns:p14="http://schemas.microsoft.com/office/powerpoint/2010/main" val="2321479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Yochum – Introduce</a:t>
            </a:r>
            <a:r>
              <a:rPr lang="en-US" baseline="0" dirty="0"/>
              <a:t> Matt</a:t>
            </a:r>
          </a:p>
          <a:p>
            <a:r>
              <a:rPr lang="en-US" baseline="0" dirty="0"/>
              <a:t>Manning – Cover role</a:t>
            </a:r>
            <a:endParaRPr lang="en-US" dirty="0"/>
          </a:p>
        </p:txBody>
      </p:sp>
      <p:sp>
        <p:nvSpPr>
          <p:cNvPr id="4" name="Slide Number Placeholder 3"/>
          <p:cNvSpPr>
            <a:spLocks noGrp="1"/>
          </p:cNvSpPr>
          <p:nvPr>
            <p:ph type="sldNum" sz="quarter" idx="10"/>
          </p:nvPr>
        </p:nvSpPr>
        <p:spPr/>
        <p:txBody>
          <a:bodyPr/>
          <a:lstStyle/>
          <a:p>
            <a:fld id="{AA4EBEBB-2B40-4986-85EA-952A66CEB6DD}" type="slidenum">
              <a:rPr lang="en-US" smtClean="0"/>
              <a:pPr/>
              <a:t>12</a:t>
            </a:fld>
            <a:endParaRPr lang="en-US"/>
          </a:p>
        </p:txBody>
      </p:sp>
    </p:spTree>
    <p:extLst>
      <p:ext uri="{BB962C8B-B14F-4D97-AF65-F5344CB8AC3E}">
        <p14:creationId xmlns:p14="http://schemas.microsoft.com/office/powerpoint/2010/main" val="14419383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Manning</a:t>
            </a:r>
            <a:endParaRPr lang="en-US" dirty="0"/>
          </a:p>
        </p:txBody>
      </p:sp>
      <p:sp>
        <p:nvSpPr>
          <p:cNvPr id="4" name="Slide Number Placeholder 3"/>
          <p:cNvSpPr>
            <a:spLocks noGrp="1"/>
          </p:cNvSpPr>
          <p:nvPr>
            <p:ph type="sldNum" sz="quarter" idx="10"/>
          </p:nvPr>
        </p:nvSpPr>
        <p:spPr/>
        <p:txBody>
          <a:bodyPr/>
          <a:lstStyle/>
          <a:p>
            <a:fld id="{AA4EBEBB-2B40-4986-85EA-952A66CEB6DD}" type="slidenum">
              <a:rPr lang="en-US" smtClean="0"/>
              <a:pPr/>
              <a:t>13</a:t>
            </a:fld>
            <a:endParaRPr lang="en-US"/>
          </a:p>
        </p:txBody>
      </p:sp>
    </p:spTree>
    <p:extLst>
      <p:ext uri="{BB962C8B-B14F-4D97-AF65-F5344CB8AC3E}">
        <p14:creationId xmlns:p14="http://schemas.microsoft.com/office/powerpoint/2010/main" val="3366730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Manning</a:t>
            </a:r>
          </a:p>
        </p:txBody>
      </p:sp>
      <p:sp>
        <p:nvSpPr>
          <p:cNvPr id="4" name="Slide Number Placeholder 3"/>
          <p:cNvSpPr>
            <a:spLocks noGrp="1"/>
          </p:cNvSpPr>
          <p:nvPr>
            <p:ph type="sldNum" sz="quarter" idx="10"/>
          </p:nvPr>
        </p:nvSpPr>
        <p:spPr/>
        <p:txBody>
          <a:bodyPr/>
          <a:lstStyle/>
          <a:p>
            <a:fld id="{AA4EBEBB-2B40-4986-85EA-952A66CEB6DD}" type="slidenum">
              <a:rPr lang="en-US" smtClean="0"/>
              <a:pPr/>
              <a:t>14</a:t>
            </a:fld>
            <a:endParaRPr lang="en-US"/>
          </a:p>
        </p:txBody>
      </p:sp>
    </p:spTree>
    <p:extLst>
      <p:ext uri="{BB962C8B-B14F-4D97-AF65-F5344CB8AC3E}">
        <p14:creationId xmlns:p14="http://schemas.microsoft.com/office/powerpoint/2010/main" val="9239445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Manning</a:t>
            </a:r>
          </a:p>
        </p:txBody>
      </p:sp>
      <p:sp>
        <p:nvSpPr>
          <p:cNvPr id="4" name="Slide Number Placeholder 3"/>
          <p:cNvSpPr>
            <a:spLocks noGrp="1"/>
          </p:cNvSpPr>
          <p:nvPr>
            <p:ph type="sldNum" sz="quarter" idx="10"/>
          </p:nvPr>
        </p:nvSpPr>
        <p:spPr/>
        <p:txBody>
          <a:bodyPr/>
          <a:lstStyle/>
          <a:p>
            <a:fld id="{AA4EBEBB-2B40-4986-85EA-952A66CEB6DD}" type="slidenum">
              <a:rPr lang="en-US" smtClean="0"/>
              <a:pPr/>
              <a:t>15</a:t>
            </a:fld>
            <a:endParaRPr lang="en-US"/>
          </a:p>
        </p:txBody>
      </p:sp>
    </p:spTree>
    <p:extLst>
      <p:ext uri="{BB962C8B-B14F-4D97-AF65-F5344CB8AC3E}">
        <p14:creationId xmlns:p14="http://schemas.microsoft.com/office/powerpoint/2010/main" val="22523967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Manning</a:t>
            </a:r>
          </a:p>
        </p:txBody>
      </p:sp>
      <p:sp>
        <p:nvSpPr>
          <p:cNvPr id="4" name="Slide Number Placeholder 3"/>
          <p:cNvSpPr>
            <a:spLocks noGrp="1"/>
          </p:cNvSpPr>
          <p:nvPr>
            <p:ph type="sldNum" sz="quarter" idx="10"/>
          </p:nvPr>
        </p:nvSpPr>
        <p:spPr/>
        <p:txBody>
          <a:bodyPr/>
          <a:lstStyle/>
          <a:p>
            <a:fld id="{AA4EBEBB-2B40-4986-85EA-952A66CEB6DD}" type="slidenum">
              <a:rPr lang="en-US" smtClean="0"/>
              <a:pPr/>
              <a:t>16</a:t>
            </a:fld>
            <a:endParaRPr lang="en-US"/>
          </a:p>
        </p:txBody>
      </p:sp>
    </p:spTree>
    <p:extLst>
      <p:ext uri="{BB962C8B-B14F-4D97-AF65-F5344CB8AC3E}">
        <p14:creationId xmlns:p14="http://schemas.microsoft.com/office/powerpoint/2010/main" val="32943857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Manning</a:t>
            </a:r>
          </a:p>
        </p:txBody>
      </p:sp>
      <p:sp>
        <p:nvSpPr>
          <p:cNvPr id="4" name="Slide Number Placeholder 3"/>
          <p:cNvSpPr>
            <a:spLocks noGrp="1"/>
          </p:cNvSpPr>
          <p:nvPr>
            <p:ph type="sldNum" sz="quarter" idx="10"/>
          </p:nvPr>
        </p:nvSpPr>
        <p:spPr/>
        <p:txBody>
          <a:bodyPr/>
          <a:lstStyle/>
          <a:p>
            <a:fld id="{AA4EBEBB-2B40-4986-85EA-952A66CEB6DD}" type="slidenum">
              <a:rPr lang="en-US" smtClean="0"/>
              <a:pPr/>
              <a:t>17</a:t>
            </a:fld>
            <a:endParaRPr lang="en-US"/>
          </a:p>
        </p:txBody>
      </p:sp>
    </p:spTree>
    <p:extLst>
      <p:ext uri="{BB962C8B-B14F-4D97-AF65-F5344CB8AC3E}">
        <p14:creationId xmlns:p14="http://schemas.microsoft.com/office/powerpoint/2010/main" val="37533309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Manning</a:t>
            </a:r>
          </a:p>
        </p:txBody>
      </p:sp>
      <p:sp>
        <p:nvSpPr>
          <p:cNvPr id="4" name="Slide Number Placeholder 3"/>
          <p:cNvSpPr>
            <a:spLocks noGrp="1"/>
          </p:cNvSpPr>
          <p:nvPr>
            <p:ph type="sldNum" sz="quarter" idx="10"/>
          </p:nvPr>
        </p:nvSpPr>
        <p:spPr/>
        <p:txBody>
          <a:bodyPr/>
          <a:lstStyle/>
          <a:p>
            <a:fld id="{AA4EBEBB-2B40-4986-85EA-952A66CEB6DD}" type="slidenum">
              <a:rPr lang="en-US" smtClean="0"/>
              <a:pPr/>
              <a:t>18</a:t>
            </a:fld>
            <a:endParaRPr lang="en-US"/>
          </a:p>
        </p:txBody>
      </p:sp>
    </p:spTree>
    <p:extLst>
      <p:ext uri="{BB962C8B-B14F-4D97-AF65-F5344CB8AC3E}">
        <p14:creationId xmlns:p14="http://schemas.microsoft.com/office/powerpoint/2010/main" val="34514923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Manning</a:t>
            </a:r>
          </a:p>
        </p:txBody>
      </p:sp>
      <p:sp>
        <p:nvSpPr>
          <p:cNvPr id="4" name="Slide Number Placeholder 3"/>
          <p:cNvSpPr>
            <a:spLocks noGrp="1"/>
          </p:cNvSpPr>
          <p:nvPr>
            <p:ph type="sldNum" sz="quarter" idx="10"/>
          </p:nvPr>
        </p:nvSpPr>
        <p:spPr/>
        <p:txBody>
          <a:bodyPr/>
          <a:lstStyle/>
          <a:p>
            <a:fld id="{AA4EBEBB-2B40-4986-85EA-952A66CEB6DD}" type="slidenum">
              <a:rPr lang="en-US" smtClean="0"/>
              <a:pPr/>
              <a:t>19</a:t>
            </a:fld>
            <a:endParaRPr lang="en-US"/>
          </a:p>
        </p:txBody>
      </p:sp>
    </p:spTree>
    <p:extLst>
      <p:ext uri="{BB962C8B-B14F-4D97-AF65-F5344CB8AC3E}">
        <p14:creationId xmlns:p14="http://schemas.microsoft.com/office/powerpoint/2010/main" val="237954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Yochum</a:t>
            </a:r>
          </a:p>
        </p:txBody>
      </p:sp>
      <p:sp>
        <p:nvSpPr>
          <p:cNvPr id="4" name="Slide Number Placeholder 3"/>
          <p:cNvSpPr>
            <a:spLocks noGrp="1"/>
          </p:cNvSpPr>
          <p:nvPr>
            <p:ph type="sldNum" sz="quarter" idx="10"/>
          </p:nvPr>
        </p:nvSpPr>
        <p:spPr/>
        <p:txBody>
          <a:bodyPr/>
          <a:lstStyle/>
          <a:p>
            <a:fld id="{AA4EBEBB-2B40-4986-85EA-952A66CEB6DD}" type="slidenum">
              <a:rPr lang="en-US" smtClean="0"/>
              <a:pPr/>
              <a:t>2</a:t>
            </a:fld>
            <a:endParaRPr lang="en-US"/>
          </a:p>
        </p:txBody>
      </p:sp>
    </p:spTree>
    <p:extLst>
      <p:ext uri="{BB962C8B-B14F-4D97-AF65-F5344CB8AC3E}">
        <p14:creationId xmlns:p14="http://schemas.microsoft.com/office/powerpoint/2010/main" val="28587086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Manning</a:t>
            </a:r>
          </a:p>
        </p:txBody>
      </p:sp>
      <p:sp>
        <p:nvSpPr>
          <p:cNvPr id="4" name="Slide Number Placeholder 3"/>
          <p:cNvSpPr>
            <a:spLocks noGrp="1"/>
          </p:cNvSpPr>
          <p:nvPr>
            <p:ph type="sldNum" sz="quarter" idx="10"/>
          </p:nvPr>
        </p:nvSpPr>
        <p:spPr/>
        <p:txBody>
          <a:bodyPr/>
          <a:lstStyle/>
          <a:p>
            <a:fld id="{AA4EBEBB-2B40-4986-85EA-952A66CEB6DD}" type="slidenum">
              <a:rPr lang="en-US" smtClean="0"/>
              <a:pPr/>
              <a:t>20</a:t>
            </a:fld>
            <a:endParaRPr lang="en-US"/>
          </a:p>
        </p:txBody>
      </p:sp>
    </p:spTree>
    <p:extLst>
      <p:ext uri="{BB962C8B-B14F-4D97-AF65-F5344CB8AC3E}">
        <p14:creationId xmlns:p14="http://schemas.microsoft.com/office/powerpoint/2010/main" val="40947575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Manning</a:t>
            </a:r>
          </a:p>
        </p:txBody>
      </p:sp>
      <p:sp>
        <p:nvSpPr>
          <p:cNvPr id="4" name="Slide Number Placeholder 3"/>
          <p:cNvSpPr>
            <a:spLocks noGrp="1"/>
          </p:cNvSpPr>
          <p:nvPr>
            <p:ph type="sldNum" sz="quarter" idx="10"/>
          </p:nvPr>
        </p:nvSpPr>
        <p:spPr/>
        <p:txBody>
          <a:bodyPr/>
          <a:lstStyle/>
          <a:p>
            <a:fld id="{AA4EBEBB-2B40-4986-85EA-952A66CEB6DD}" type="slidenum">
              <a:rPr lang="en-US" smtClean="0"/>
              <a:pPr/>
              <a:t>21</a:t>
            </a:fld>
            <a:endParaRPr lang="en-US"/>
          </a:p>
        </p:txBody>
      </p:sp>
    </p:spTree>
    <p:extLst>
      <p:ext uri="{BB962C8B-B14F-4D97-AF65-F5344CB8AC3E}">
        <p14:creationId xmlns:p14="http://schemas.microsoft.com/office/powerpoint/2010/main" val="38265045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Clint, Smith or</a:t>
            </a:r>
            <a:r>
              <a:rPr lang="en-US" baseline="0" dirty="0"/>
              <a:t> Manning???</a:t>
            </a:r>
            <a:endParaRPr lang="en-US" dirty="0"/>
          </a:p>
        </p:txBody>
      </p:sp>
      <p:sp>
        <p:nvSpPr>
          <p:cNvPr id="4" name="Slide Number Placeholder 3"/>
          <p:cNvSpPr>
            <a:spLocks noGrp="1"/>
          </p:cNvSpPr>
          <p:nvPr>
            <p:ph type="sldNum" sz="quarter" idx="10"/>
          </p:nvPr>
        </p:nvSpPr>
        <p:spPr/>
        <p:txBody>
          <a:bodyPr/>
          <a:lstStyle/>
          <a:p>
            <a:fld id="{AA4EBEBB-2B40-4986-85EA-952A66CEB6DD}" type="slidenum">
              <a:rPr lang="en-US" smtClean="0"/>
              <a:pPr/>
              <a:t>23</a:t>
            </a:fld>
            <a:endParaRPr lang="en-US"/>
          </a:p>
        </p:txBody>
      </p:sp>
    </p:spTree>
    <p:extLst>
      <p:ext uri="{BB962C8B-B14F-4D97-AF65-F5344CB8AC3E}">
        <p14:creationId xmlns:p14="http://schemas.microsoft.com/office/powerpoint/2010/main" val="19994421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Clint,</a:t>
            </a:r>
            <a:r>
              <a:rPr lang="en-US" baseline="0" dirty="0"/>
              <a:t> Smith</a:t>
            </a:r>
            <a:r>
              <a:rPr lang="en-US" dirty="0"/>
              <a:t> or</a:t>
            </a:r>
            <a:r>
              <a:rPr lang="en-US" baseline="0" dirty="0"/>
              <a:t> Manning???</a:t>
            </a:r>
            <a:endParaRPr lang="en-US" dirty="0"/>
          </a:p>
        </p:txBody>
      </p:sp>
      <p:sp>
        <p:nvSpPr>
          <p:cNvPr id="4" name="Slide Number Placeholder 3"/>
          <p:cNvSpPr>
            <a:spLocks noGrp="1"/>
          </p:cNvSpPr>
          <p:nvPr>
            <p:ph type="sldNum" sz="quarter" idx="10"/>
          </p:nvPr>
        </p:nvSpPr>
        <p:spPr/>
        <p:txBody>
          <a:bodyPr/>
          <a:lstStyle/>
          <a:p>
            <a:fld id="{AA4EBEBB-2B40-4986-85EA-952A66CEB6DD}" type="slidenum">
              <a:rPr lang="en-US" smtClean="0"/>
              <a:pPr/>
              <a:t>24</a:t>
            </a:fld>
            <a:endParaRPr lang="en-US"/>
          </a:p>
        </p:txBody>
      </p:sp>
    </p:spTree>
    <p:extLst>
      <p:ext uri="{BB962C8B-B14F-4D97-AF65-F5344CB8AC3E}">
        <p14:creationId xmlns:p14="http://schemas.microsoft.com/office/powerpoint/2010/main" val="32910072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Jason,</a:t>
            </a:r>
            <a:r>
              <a:rPr lang="en-US" baseline="0" dirty="0"/>
              <a:t> Smith </a:t>
            </a:r>
            <a:r>
              <a:rPr lang="en-US" dirty="0"/>
              <a:t>or Manning???</a:t>
            </a:r>
          </a:p>
        </p:txBody>
      </p:sp>
      <p:sp>
        <p:nvSpPr>
          <p:cNvPr id="4" name="Slide Number Placeholder 3"/>
          <p:cNvSpPr>
            <a:spLocks noGrp="1"/>
          </p:cNvSpPr>
          <p:nvPr>
            <p:ph type="sldNum" sz="quarter" idx="10"/>
          </p:nvPr>
        </p:nvSpPr>
        <p:spPr/>
        <p:txBody>
          <a:bodyPr/>
          <a:lstStyle/>
          <a:p>
            <a:fld id="{AA4EBEBB-2B40-4986-85EA-952A66CEB6DD}" type="slidenum">
              <a:rPr lang="en-US" smtClean="0"/>
              <a:pPr/>
              <a:t>25</a:t>
            </a:fld>
            <a:endParaRPr lang="en-US"/>
          </a:p>
        </p:txBody>
      </p:sp>
    </p:spTree>
    <p:extLst>
      <p:ext uri="{BB962C8B-B14F-4D97-AF65-F5344CB8AC3E}">
        <p14:creationId xmlns:p14="http://schemas.microsoft.com/office/powerpoint/2010/main" val="35190695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Jason,</a:t>
            </a:r>
            <a:r>
              <a:rPr lang="en-US" baseline="0" dirty="0"/>
              <a:t> Smith </a:t>
            </a:r>
            <a:r>
              <a:rPr lang="en-US" dirty="0"/>
              <a:t>or Manning???</a:t>
            </a:r>
          </a:p>
        </p:txBody>
      </p:sp>
      <p:sp>
        <p:nvSpPr>
          <p:cNvPr id="4" name="Slide Number Placeholder 3"/>
          <p:cNvSpPr>
            <a:spLocks noGrp="1"/>
          </p:cNvSpPr>
          <p:nvPr>
            <p:ph type="sldNum" sz="quarter" idx="10"/>
          </p:nvPr>
        </p:nvSpPr>
        <p:spPr/>
        <p:txBody>
          <a:bodyPr/>
          <a:lstStyle/>
          <a:p>
            <a:fld id="{AA4EBEBB-2B40-4986-85EA-952A66CEB6DD}" type="slidenum">
              <a:rPr lang="en-US" smtClean="0"/>
              <a:pPr/>
              <a:t>26</a:t>
            </a:fld>
            <a:endParaRPr lang="en-US"/>
          </a:p>
        </p:txBody>
      </p:sp>
    </p:spTree>
    <p:extLst>
      <p:ext uri="{BB962C8B-B14F-4D97-AF65-F5344CB8AC3E}">
        <p14:creationId xmlns:p14="http://schemas.microsoft.com/office/powerpoint/2010/main" val="22572559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Tony, </a:t>
            </a:r>
            <a:r>
              <a:rPr lang="en-US" dirty="0" err="1"/>
              <a:t>Delfs</a:t>
            </a:r>
            <a:r>
              <a:rPr lang="en-US" dirty="0"/>
              <a:t> or Manning</a:t>
            </a:r>
          </a:p>
        </p:txBody>
      </p:sp>
      <p:sp>
        <p:nvSpPr>
          <p:cNvPr id="4" name="Slide Number Placeholder 3"/>
          <p:cNvSpPr>
            <a:spLocks noGrp="1"/>
          </p:cNvSpPr>
          <p:nvPr>
            <p:ph type="sldNum" sz="quarter" idx="10"/>
          </p:nvPr>
        </p:nvSpPr>
        <p:spPr/>
        <p:txBody>
          <a:bodyPr/>
          <a:lstStyle/>
          <a:p>
            <a:fld id="{AA4EBEBB-2B40-4986-85EA-952A66CEB6DD}" type="slidenum">
              <a:rPr lang="en-US" smtClean="0"/>
              <a:pPr/>
              <a:t>27</a:t>
            </a:fld>
            <a:endParaRPr lang="en-US"/>
          </a:p>
        </p:txBody>
      </p:sp>
    </p:spTree>
    <p:extLst>
      <p:ext uri="{BB962C8B-B14F-4D97-AF65-F5344CB8AC3E}">
        <p14:creationId xmlns:p14="http://schemas.microsoft.com/office/powerpoint/2010/main" val="28910852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Tony, </a:t>
            </a:r>
            <a:r>
              <a:rPr lang="en-US" dirty="0" err="1"/>
              <a:t>Delfs</a:t>
            </a:r>
            <a:r>
              <a:rPr lang="en-US" dirty="0"/>
              <a:t> or Manning</a:t>
            </a:r>
          </a:p>
        </p:txBody>
      </p:sp>
      <p:sp>
        <p:nvSpPr>
          <p:cNvPr id="4" name="Slide Number Placeholder 3"/>
          <p:cNvSpPr>
            <a:spLocks noGrp="1"/>
          </p:cNvSpPr>
          <p:nvPr>
            <p:ph type="sldNum" sz="quarter" idx="10"/>
          </p:nvPr>
        </p:nvSpPr>
        <p:spPr/>
        <p:txBody>
          <a:bodyPr/>
          <a:lstStyle/>
          <a:p>
            <a:fld id="{AA4EBEBB-2B40-4986-85EA-952A66CEB6DD}" type="slidenum">
              <a:rPr lang="en-US" smtClean="0"/>
              <a:pPr/>
              <a:t>28</a:t>
            </a:fld>
            <a:endParaRPr lang="en-US"/>
          </a:p>
        </p:txBody>
      </p:sp>
    </p:spTree>
    <p:extLst>
      <p:ext uri="{BB962C8B-B14F-4D97-AF65-F5344CB8AC3E}">
        <p14:creationId xmlns:p14="http://schemas.microsoft.com/office/powerpoint/2010/main" val="13334756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Jason or Manning???</a:t>
            </a:r>
          </a:p>
        </p:txBody>
      </p:sp>
      <p:sp>
        <p:nvSpPr>
          <p:cNvPr id="4" name="Slide Number Placeholder 3"/>
          <p:cNvSpPr>
            <a:spLocks noGrp="1"/>
          </p:cNvSpPr>
          <p:nvPr>
            <p:ph type="sldNum" sz="quarter" idx="10"/>
          </p:nvPr>
        </p:nvSpPr>
        <p:spPr/>
        <p:txBody>
          <a:bodyPr/>
          <a:lstStyle/>
          <a:p>
            <a:fld id="{AA4EBEBB-2B40-4986-85EA-952A66CEB6DD}" type="slidenum">
              <a:rPr lang="en-US" smtClean="0"/>
              <a:pPr/>
              <a:t>29</a:t>
            </a:fld>
            <a:endParaRPr lang="en-US"/>
          </a:p>
        </p:txBody>
      </p:sp>
    </p:spTree>
    <p:extLst>
      <p:ext uri="{BB962C8B-B14F-4D97-AF65-F5344CB8AC3E}">
        <p14:creationId xmlns:p14="http://schemas.microsoft.com/office/powerpoint/2010/main" val="1748013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Manning</a:t>
            </a:r>
          </a:p>
        </p:txBody>
      </p:sp>
      <p:sp>
        <p:nvSpPr>
          <p:cNvPr id="4" name="Slide Number Placeholder 3"/>
          <p:cNvSpPr>
            <a:spLocks noGrp="1"/>
          </p:cNvSpPr>
          <p:nvPr>
            <p:ph type="sldNum" sz="quarter" idx="10"/>
          </p:nvPr>
        </p:nvSpPr>
        <p:spPr/>
        <p:txBody>
          <a:bodyPr/>
          <a:lstStyle/>
          <a:p>
            <a:fld id="{AA4EBEBB-2B40-4986-85EA-952A66CEB6DD}" type="slidenum">
              <a:rPr lang="en-US" smtClean="0"/>
              <a:pPr/>
              <a:t>30</a:t>
            </a:fld>
            <a:endParaRPr lang="en-US"/>
          </a:p>
        </p:txBody>
      </p:sp>
    </p:spTree>
    <p:extLst>
      <p:ext uri="{BB962C8B-B14F-4D97-AF65-F5344CB8AC3E}">
        <p14:creationId xmlns:p14="http://schemas.microsoft.com/office/powerpoint/2010/main" val="416992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Yochum</a:t>
            </a:r>
          </a:p>
        </p:txBody>
      </p:sp>
      <p:sp>
        <p:nvSpPr>
          <p:cNvPr id="4" name="Slide Number Placeholder 3"/>
          <p:cNvSpPr>
            <a:spLocks noGrp="1"/>
          </p:cNvSpPr>
          <p:nvPr>
            <p:ph type="sldNum" sz="quarter" idx="10"/>
          </p:nvPr>
        </p:nvSpPr>
        <p:spPr/>
        <p:txBody>
          <a:bodyPr/>
          <a:lstStyle/>
          <a:p>
            <a:fld id="{AA4EBEBB-2B40-4986-85EA-952A66CEB6DD}" type="slidenum">
              <a:rPr lang="en-US" smtClean="0"/>
              <a:pPr/>
              <a:t>3</a:t>
            </a:fld>
            <a:endParaRPr lang="en-US"/>
          </a:p>
        </p:txBody>
      </p:sp>
    </p:spTree>
    <p:extLst>
      <p:ext uri="{BB962C8B-B14F-4D97-AF65-F5344CB8AC3E}">
        <p14:creationId xmlns:p14="http://schemas.microsoft.com/office/powerpoint/2010/main" val="35804488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Morrison or Manning???</a:t>
            </a:r>
          </a:p>
        </p:txBody>
      </p:sp>
      <p:sp>
        <p:nvSpPr>
          <p:cNvPr id="4" name="Slide Number Placeholder 3"/>
          <p:cNvSpPr>
            <a:spLocks noGrp="1"/>
          </p:cNvSpPr>
          <p:nvPr>
            <p:ph type="sldNum" sz="quarter" idx="10"/>
          </p:nvPr>
        </p:nvSpPr>
        <p:spPr/>
        <p:txBody>
          <a:bodyPr/>
          <a:lstStyle/>
          <a:p>
            <a:fld id="{AA4EBEBB-2B40-4986-85EA-952A66CEB6DD}" type="slidenum">
              <a:rPr lang="en-US" smtClean="0"/>
              <a:pPr/>
              <a:t>31</a:t>
            </a:fld>
            <a:endParaRPr lang="en-US"/>
          </a:p>
        </p:txBody>
      </p:sp>
    </p:spTree>
    <p:extLst>
      <p:ext uri="{BB962C8B-B14F-4D97-AF65-F5344CB8AC3E}">
        <p14:creationId xmlns:p14="http://schemas.microsoft.com/office/powerpoint/2010/main" val="23653545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Yochum</a:t>
            </a:r>
          </a:p>
        </p:txBody>
      </p:sp>
      <p:sp>
        <p:nvSpPr>
          <p:cNvPr id="4" name="Slide Number Placeholder 3"/>
          <p:cNvSpPr>
            <a:spLocks noGrp="1"/>
          </p:cNvSpPr>
          <p:nvPr>
            <p:ph type="sldNum" sz="quarter" idx="10"/>
          </p:nvPr>
        </p:nvSpPr>
        <p:spPr/>
        <p:txBody>
          <a:bodyPr/>
          <a:lstStyle/>
          <a:p>
            <a:fld id="{AA4EBEBB-2B40-4986-85EA-952A66CEB6DD}" type="slidenum">
              <a:rPr lang="en-US" smtClean="0"/>
              <a:pPr/>
              <a:t>32</a:t>
            </a:fld>
            <a:endParaRPr lang="en-US"/>
          </a:p>
        </p:txBody>
      </p:sp>
    </p:spTree>
    <p:extLst>
      <p:ext uri="{BB962C8B-B14F-4D97-AF65-F5344CB8AC3E}">
        <p14:creationId xmlns:p14="http://schemas.microsoft.com/office/powerpoint/2010/main" val="28667925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Manning</a:t>
            </a:r>
          </a:p>
        </p:txBody>
      </p:sp>
      <p:sp>
        <p:nvSpPr>
          <p:cNvPr id="4" name="Slide Number Placeholder 3"/>
          <p:cNvSpPr>
            <a:spLocks noGrp="1"/>
          </p:cNvSpPr>
          <p:nvPr>
            <p:ph type="sldNum" sz="quarter" idx="10"/>
          </p:nvPr>
        </p:nvSpPr>
        <p:spPr/>
        <p:txBody>
          <a:bodyPr/>
          <a:lstStyle/>
          <a:p>
            <a:fld id="{AA4EBEBB-2B40-4986-85EA-952A66CEB6DD}" type="slidenum">
              <a:rPr lang="en-US" smtClean="0"/>
              <a:pPr/>
              <a:t>33</a:t>
            </a:fld>
            <a:endParaRPr lang="en-US"/>
          </a:p>
        </p:txBody>
      </p:sp>
    </p:spTree>
    <p:extLst>
      <p:ext uri="{BB962C8B-B14F-4D97-AF65-F5344CB8AC3E}">
        <p14:creationId xmlns:p14="http://schemas.microsoft.com/office/powerpoint/2010/main" val="27373745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Manning</a:t>
            </a:r>
          </a:p>
        </p:txBody>
      </p:sp>
      <p:sp>
        <p:nvSpPr>
          <p:cNvPr id="4" name="Slide Number Placeholder 3"/>
          <p:cNvSpPr>
            <a:spLocks noGrp="1"/>
          </p:cNvSpPr>
          <p:nvPr>
            <p:ph type="sldNum" sz="quarter" idx="10"/>
          </p:nvPr>
        </p:nvSpPr>
        <p:spPr/>
        <p:txBody>
          <a:bodyPr/>
          <a:lstStyle/>
          <a:p>
            <a:fld id="{AA4EBEBB-2B40-4986-85EA-952A66CEB6DD}" type="slidenum">
              <a:rPr lang="en-US" smtClean="0"/>
              <a:pPr/>
              <a:t>34</a:t>
            </a:fld>
            <a:endParaRPr lang="en-US"/>
          </a:p>
        </p:txBody>
      </p:sp>
    </p:spTree>
    <p:extLst>
      <p:ext uri="{BB962C8B-B14F-4D97-AF65-F5344CB8AC3E}">
        <p14:creationId xmlns:p14="http://schemas.microsoft.com/office/powerpoint/2010/main" val="292153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Yochum</a:t>
            </a:r>
            <a:r>
              <a:rPr lang="en-US" baseline="0" dirty="0"/>
              <a:t> – Introductions</a:t>
            </a:r>
          </a:p>
          <a:p>
            <a:r>
              <a:rPr lang="en-US" baseline="0" dirty="0" err="1"/>
              <a:t>Kleparek</a:t>
            </a:r>
            <a:r>
              <a:rPr lang="en-US" baseline="0" dirty="0"/>
              <a:t> – Words from the pres.</a:t>
            </a:r>
          </a:p>
          <a:p>
            <a:r>
              <a:rPr lang="en-US" baseline="0" dirty="0"/>
              <a:t>Arman – Words from the DOC</a:t>
            </a:r>
          </a:p>
          <a:p>
            <a:r>
              <a:rPr lang="en-US" baseline="0" dirty="0" err="1"/>
              <a:t>Commish</a:t>
            </a:r>
            <a:r>
              <a:rPr lang="en-US" baseline="0" dirty="0"/>
              <a:t> Intros</a:t>
            </a:r>
          </a:p>
          <a:p>
            <a:endParaRPr lang="en-US" dirty="0"/>
          </a:p>
        </p:txBody>
      </p:sp>
      <p:sp>
        <p:nvSpPr>
          <p:cNvPr id="4" name="Slide Number Placeholder 3"/>
          <p:cNvSpPr>
            <a:spLocks noGrp="1"/>
          </p:cNvSpPr>
          <p:nvPr>
            <p:ph type="sldNum" sz="quarter" idx="10"/>
          </p:nvPr>
        </p:nvSpPr>
        <p:spPr/>
        <p:txBody>
          <a:bodyPr/>
          <a:lstStyle/>
          <a:p>
            <a:fld id="{AA4EBEBB-2B40-4986-85EA-952A66CEB6DD}" type="slidenum">
              <a:rPr lang="en-US" smtClean="0"/>
              <a:pPr/>
              <a:t>4</a:t>
            </a:fld>
            <a:endParaRPr lang="en-US"/>
          </a:p>
        </p:txBody>
      </p:sp>
    </p:spTree>
    <p:extLst>
      <p:ext uri="{BB962C8B-B14F-4D97-AF65-F5344CB8AC3E}">
        <p14:creationId xmlns:p14="http://schemas.microsoft.com/office/powerpoint/2010/main" val="2966611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Yochum</a:t>
            </a:r>
          </a:p>
        </p:txBody>
      </p:sp>
      <p:sp>
        <p:nvSpPr>
          <p:cNvPr id="4" name="Slide Number Placeholder 3"/>
          <p:cNvSpPr>
            <a:spLocks noGrp="1"/>
          </p:cNvSpPr>
          <p:nvPr>
            <p:ph type="sldNum" sz="quarter" idx="10"/>
          </p:nvPr>
        </p:nvSpPr>
        <p:spPr/>
        <p:txBody>
          <a:bodyPr/>
          <a:lstStyle/>
          <a:p>
            <a:fld id="{AA4EBEBB-2B40-4986-85EA-952A66CEB6DD}" type="slidenum">
              <a:rPr lang="en-US" smtClean="0"/>
              <a:pPr/>
              <a:t>5</a:t>
            </a:fld>
            <a:endParaRPr lang="en-US"/>
          </a:p>
        </p:txBody>
      </p:sp>
    </p:spTree>
    <p:extLst>
      <p:ext uri="{BB962C8B-B14F-4D97-AF65-F5344CB8AC3E}">
        <p14:creationId xmlns:p14="http://schemas.microsoft.com/office/powerpoint/2010/main" val="2805081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Yochum</a:t>
            </a:r>
          </a:p>
        </p:txBody>
      </p:sp>
      <p:sp>
        <p:nvSpPr>
          <p:cNvPr id="4" name="Slide Number Placeholder 3"/>
          <p:cNvSpPr>
            <a:spLocks noGrp="1"/>
          </p:cNvSpPr>
          <p:nvPr>
            <p:ph type="sldNum" sz="quarter" idx="10"/>
          </p:nvPr>
        </p:nvSpPr>
        <p:spPr/>
        <p:txBody>
          <a:bodyPr/>
          <a:lstStyle/>
          <a:p>
            <a:fld id="{AA4EBEBB-2B40-4986-85EA-952A66CEB6DD}" type="slidenum">
              <a:rPr lang="en-US" smtClean="0"/>
              <a:pPr/>
              <a:t>6</a:t>
            </a:fld>
            <a:endParaRPr lang="en-US"/>
          </a:p>
        </p:txBody>
      </p:sp>
    </p:spTree>
    <p:extLst>
      <p:ext uri="{BB962C8B-B14F-4D97-AF65-F5344CB8AC3E}">
        <p14:creationId xmlns:p14="http://schemas.microsoft.com/office/powerpoint/2010/main" val="1760174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Yochum</a:t>
            </a:r>
          </a:p>
        </p:txBody>
      </p:sp>
      <p:sp>
        <p:nvSpPr>
          <p:cNvPr id="4" name="Slide Number Placeholder 3"/>
          <p:cNvSpPr>
            <a:spLocks noGrp="1"/>
          </p:cNvSpPr>
          <p:nvPr>
            <p:ph type="sldNum" sz="quarter" idx="10"/>
          </p:nvPr>
        </p:nvSpPr>
        <p:spPr/>
        <p:txBody>
          <a:bodyPr/>
          <a:lstStyle/>
          <a:p>
            <a:fld id="{AA4EBEBB-2B40-4986-85EA-952A66CEB6DD}" type="slidenum">
              <a:rPr lang="en-US" smtClean="0"/>
              <a:pPr/>
              <a:t>7</a:t>
            </a:fld>
            <a:endParaRPr lang="en-US"/>
          </a:p>
        </p:txBody>
      </p:sp>
    </p:spTree>
    <p:extLst>
      <p:ext uri="{BB962C8B-B14F-4D97-AF65-F5344CB8AC3E}">
        <p14:creationId xmlns:p14="http://schemas.microsoft.com/office/powerpoint/2010/main" val="1601061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Yochum</a:t>
            </a:r>
          </a:p>
        </p:txBody>
      </p:sp>
      <p:sp>
        <p:nvSpPr>
          <p:cNvPr id="4" name="Slide Number Placeholder 3"/>
          <p:cNvSpPr>
            <a:spLocks noGrp="1"/>
          </p:cNvSpPr>
          <p:nvPr>
            <p:ph type="sldNum" sz="quarter" idx="10"/>
          </p:nvPr>
        </p:nvSpPr>
        <p:spPr/>
        <p:txBody>
          <a:bodyPr/>
          <a:lstStyle/>
          <a:p>
            <a:fld id="{AA4EBEBB-2B40-4986-85EA-952A66CEB6DD}" type="slidenum">
              <a:rPr lang="en-US" smtClean="0"/>
              <a:pPr/>
              <a:t>8</a:t>
            </a:fld>
            <a:endParaRPr lang="en-US"/>
          </a:p>
        </p:txBody>
      </p:sp>
    </p:spTree>
    <p:extLst>
      <p:ext uri="{BB962C8B-B14F-4D97-AF65-F5344CB8AC3E}">
        <p14:creationId xmlns:p14="http://schemas.microsoft.com/office/powerpoint/2010/main" val="752453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Yochum</a:t>
            </a:r>
          </a:p>
        </p:txBody>
      </p:sp>
      <p:sp>
        <p:nvSpPr>
          <p:cNvPr id="4" name="Slide Number Placeholder 3"/>
          <p:cNvSpPr>
            <a:spLocks noGrp="1"/>
          </p:cNvSpPr>
          <p:nvPr>
            <p:ph type="sldNum" sz="quarter" idx="10"/>
          </p:nvPr>
        </p:nvSpPr>
        <p:spPr/>
        <p:txBody>
          <a:bodyPr/>
          <a:lstStyle/>
          <a:p>
            <a:fld id="{AA4EBEBB-2B40-4986-85EA-952A66CEB6DD}" type="slidenum">
              <a:rPr lang="en-US" smtClean="0"/>
              <a:pPr/>
              <a:t>9</a:t>
            </a:fld>
            <a:endParaRPr lang="en-US"/>
          </a:p>
        </p:txBody>
      </p:sp>
    </p:spTree>
    <p:extLst>
      <p:ext uri="{BB962C8B-B14F-4D97-AF65-F5344CB8AC3E}">
        <p14:creationId xmlns:p14="http://schemas.microsoft.com/office/powerpoint/2010/main" val="39708359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0CA70510-3958-47D2-A09A-BB4451A88054}" type="datetimeFigureOut">
              <a:rPr lang="en-US" smtClean="0"/>
              <a:pPr/>
              <a:t>3/2/2018</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981F1E88-C359-4AC1-84EC-BAC14E5A5B0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CA70510-3958-47D2-A09A-BB4451A88054}" type="datetimeFigureOut">
              <a:rPr lang="en-US" smtClean="0"/>
              <a:pPr/>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1F1E88-C359-4AC1-84EC-BAC14E5A5B0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CA70510-3958-47D2-A09A-BB4451A88054}" type="datetimeFigureOut">
              <a:rPr lang="en-US" smtClean="0"/>
              <a:pPr/>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1F1E88-C359-4AC1-84EC-BAC14E5A5B0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CA70510-3958-47D2-A09A-BB4451A88054}" type="datetimeFigureOut">
              <a:rPr lang="en-US" smtClean="0"/>
              <a:pPr/>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1F1E88-C359-4AC1-84EC-BAC14E5A5B0E}"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0CA70510-3958-47D2-A09A-BB4451A88054}" type="datetimeFigureOut">
              <a:rPr lang="en-US" smtClean="0"/>
              <a:pPr/>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1F1E88-C359-4AC1-84EC-BAC14E5A5B0E}"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CA70510-3958-47D2-A09A-BB4451A88054}" type="datetimeFigureOut">
              <a:rPr lang="en-US" smtClean="0"/>
              <a:pPr/>
              <a:t>3/2/2018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1F1E88-C359-4AC1-84EC-BAC14E5A5B0E}"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0CA70510-3958-47D2-A09A-BB4451A88054}" type="datetimeFigureOut">
              <a:rPr lang="en-US" smtClean="0"/>
              <a:pPr/>
              <a:t>3/2/2018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1F1E88-C359-4AC1-84EC-BAC14E5A5B0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CA70510-3958-47D2-A09A-BB4451A88054}" type="datetimeFigureOut">
              <a:rPr lang="en-US" smtClean="0"/>
              <a:pPr/>
              <a:t>3/2/2018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1F1E88-C359-4AC1-84EC-BAC14E5A5B0E}"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A70510-3958-47D2-A09A-BB4451A88054}" type="datetimeFigureOut">
              <a:rPr lang="en-US" smtClean="0"/>
              <a:pPr/>
              <a:t>3/2/2018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1F1E88-C359-4AC1-84EC-BAC14E5A5B0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0CA70510-3958-47D2-A09A-BB4451A88054}" type="datetimeFigureOut">
              <a:rPr lang="en-US" smtClean="0"/>
              <a:pPr/>
              <a:t>3/2/2018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1F1E88-C359-4AC1-84EC-BAC14E5A5B0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CA70510-3958-47D2-A09A-BB4451A88054}" type="datetimeFigureOut">
              <a:rPr lang="en-US" smtClean="0"/>
              <a:pPr/>
              <a:t>3/2/2018</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981F1E88-C359-4AC1-84EC-BAC14E5A5B0E}"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CA70510-3958-47D2-A09A-BB4451A88054}" type="datetimeFigureOut">
              <a:rPr lang="en-US" smtClean="0"/>
              <a:pPr/>
              <a:t>3/2/2018</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81F1E88-C359-4AC1-84EC-BAC14E5A5B0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mattm@murfreesborosoccer.co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tnsoccer.box.com/s/hr60il8isvnjpz89h0f3aebgjp54cent"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7.w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hyperlink" Target="mailto:admin@murfreesborosoccer.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mailto:katheleney@murfreesborosoccer.com" TargetMode="External"/><Relationship Id="rId3" Type="http://schemas.openxmlformats.org/officeDocument/2006/relationships/hyperlink" Target="mailto:clintt@murfreesborosoccer.com" TargetMode="External"/><Relationship Id="rId7" Type="http://schemas.openxmlformats.org/officeDocument/2006/relationships/hyperlink" Target="mailto:jasonl@murfreesborosoccer.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mailto:anthonyt@murfreesborosoccer.com" TargetMode="External"/><Relationship Id="rId5" Type="http://schemas.openxmlformats.org/officeDocument/2006/relationships/hyperlink" Target="mailto:jasonk@murfreesborosoccer.com" TargetMode="External"/><Relationship Id="rId10" Type="http://schemas.openxmlformats.org/officeDocument/2006/relationships/hyperlink" Target="mailto:" TargetMode="External"/><Relationship Id="rId4" Type="http://schemas.openxmlformats.org/officeDocument/2006/relationships/hyperlink" Target="mailto:ralphk@murfreesborosoccer.com" TargetMode="External"/><Relationship Id="rId9" Type="http://schemas.openxmlformats.org/officeDocument/2006/relationships/hyperlink" Target="mailto:nicko@murfreesborosoccer.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743200"/>
            <a:ext cx="7772400" cy="1143001"/>
          </a:xfrm>
        </p:spPr>
        <p:txBody>
          <a:bodyPr>
            <a:normAutofit/>
          </a:bodyPr>
          <a:lstStyle/>
          <a:p>
            <a:pPr algn="ctr"/>
            <a:r>
              <a:rPr lang="en-US" sz="4400" dirty="0"/>
              <a:t>Murfreesboro Soccer Club</a:t>
            </a:r>
          </a:p>
        </p:txBody>
      </p:sp>
      <p:sp>
        <p:nvSpPr>
          <p:cNvPr id="3" name="Subtitle 2"/>
          <p:cNvSpPr>
            <a:spLocks noGrp="1"/>
          </p:cNvSpPr>
          <p:nvPr>
            <p:ph type="subTitle" idx="1"/>
          </p:nvPr>
        </p:nvSpPr>
        <p:spPr>
          <a:xfrm>
            <a:off x="609600" y="4038600"/>
            <a:ext cx="7772400" cy="1199704"/>
          </a:xfrm>
        </p:spPr>
        <p:txBody>
          <a:bodyPr>
            <a:normAutofit fontScale="92500" lnSpcReduction="20000"/>
          </a:bodyPr>
          <a:lstStyle/>
          <a:p>
            <a:pPr algn="ctr"/>
            <a:r>
              <a:rPr lang="en-US" dirty="0"/>
              <a:t>Recreational Coaches Meeting </a:t>
            </a:r>
          </a:p>
          <a:p>
            <a:pPr algn="ctr"/>
            <a:r>
              <a:rPr lang="en-US" dirty="0"/>
              <a:t>Spring 2018</a:t>
            </a:r>
          </a:p>
          <a:p>
            <a:r>
              <a:rPr lang="en-US" dirty="0"/>
              <a:t> </a:t>
            </a:r>
          </a:p>
        </p:txBody>
      </p:sp>
      <p:pic>
        <p:nvPicPr>
          <p:cNvPr id="6" name="Picture 2" descr="C:\Users\Ivan\Pictures\Soccer Club logos\MSC New 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525409"/>
            <a:ext cx="2057400" cy="2023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1459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3D636C-033B-4176-8914-5F63C24BA4BD}"/>
              </a:ext>
            </a:extLst>
          </p:cNvPr>
          <p:cNvSpPr>
            <a:spLocks noGrp="1"/>
          </p:cNvSpPr>
          <p:nvPr>
            <p:ph idx="1"/>
          </p:nvPr>
        </p:nvSpPr>
        <p:spPr>
          <a:xfrm>
            <a:off x="457200" y="914400"/>
            <a:ext cx="8229600" cy="5791200"/>
          </a:xfrm>
        </p:spPr>
        <p:txBody>
          <a:bodyPr>
            <a:normAutofit/>
          </a:bodyPr>
          <a:lstStyle/>
          <a:p>
            <a:r>
              <a:rPr lang="en-US" sz="2400" dirty="0"/>
              <a:t>Inclement Weather</a:t>
            </a:r>
          </a:p>
          <a:p>
            <a:pPr lvl="1"/>
            <a:r>
              <a:rPr lang="en-US" sz="2000" dirty="0"/>
              <a:t>Guidelines:</a:t>
            </a:r>
          </a:p>
          <a:p>
            <a:pPr lvl="2"/>
            <a:r>
              <a:rPr lang="en-US" sz="1800" dirty="0"/>
              <a:t>MSC staff will monitor and communicate on Saturday game days</a:t>
            </a:r>
          </a:p>
          <a:p>
            <a:pPr lvl="2"/>
            <a:r>
              <a:rPr lang="en-US" sz="1800" dirty="0"/>
              <a:t>MSC will communicate via the </a:t>
            </a:r>
            <a:r>
              <a:rPr lang="en-US" sz="1800" dirty="0" err="1"/>
              <a:t>RainOut</a:t>
            </a:r>
            <a:r>
              <a:rPr lang="en-US" sz="1800" dirty="0"/>
              <a:t> alert system, through Referees and Staff.</a:t>
            </a:r>
          </a:p>
          <a:p>
            <a:pPr lvl="2"/>
            <a:endParaRPr lang="en-US" sz="1800" dirty="0"/>
          </a:p>
          <a:p>
            <a:pPr lvl="2"/>
            <a:r>
              <a:rPr lang="en-US" sz="1800" dirty="0"/>
              <a:t>However, coaches must follow these guidelines at other times during the week:</a:t>
            </a:r>
          </a:p>
          <a:p>
            <a:pPr lvl="3"/>
            <a:r>
              <a:rPr lang="en-US" sz="1600" dirty="0"/>
              <a:t>At first sight of lightning, all fields must be cleared</a:t>
            </a:r>
          </a:p>
          <a:p>
            <a:pPr lvl="4"/>
            <a:r>
              <a:rPr lang="en-US" sz="1500" dirty="0"/>
              <a:t>Must exit to vehicles or Must be </a:t>
            </a:r>
            <a:r>
              <a:rPr lang="en-US" sz="1500" u="sng" dirty="0"/>
              <a:t>inside</a:t>
            </a:r>
            <a:r>
              <a:rPr lang="en-US" sz="1500" dirty="0"/>
              <a:t> bathrooms at the pavilions</a:t>
            </a:r>
          </a:p>
          <a:p>
            <a:pPr lvl="5"/>
            <a:r>
              <a:rPr lang="en-US" sz="1500" dirty="0"/>
              <a:t>It is not acceptable to be under the covering</a:t>
            </a:r>
          </a:p>
          <a:p>
            <a:pPr lvl="3"/>
            <a:endParaRPr lang="en-US" sz="1600" dirty="0"/>
          </a:p>
          <a:p>
            <a:pPr lvl="3"/>
            <a:r>
              <a:rPr lang="en-US" sz="1600" dirty="0"/>
              <a:t>Must wait 30 minutes before returning to play</a:t>
            </a:r>
          </a:p>
          <a:p>
            <a:pPr lvl="4"/>
            <a:r>
              <a:rPr lang="en-US" sz="1500" dirty="0"/>
              <a:t>If additional lightning is observed, restart 30 minute timer from the last strike </a:t>
            </a:r>
          </a:p>
          <a:p>
            <a:pPr lvl="4"/>
            <a:endParaRPr lang="en-US" sz="1500" dirty="0"/>
          </a:p>
          <a:p>
            <a:pPr lvl="3"/>
            <a:r>
              <a:rPr lang="en-US" sz="1600" dirty="0"/>
              <a:t>If delayed for more than 45 minutes cancel activity and reschedule if necessary.</a:t>
            </a:r>
          </a:p>
        </p:txBody>
      </p:sp>
      <p:sp>
        <p:nvSpPr>
          <p:cNvPr id="3" name="Title 2">
            <a:extLst>
              <a:ext uri="{FF2B5EF4-FFF2-40B4-BE49-F238E27FC236}">
                <a16:creationId xmlns:a16="http://schemas.microsoft.com/office/drawing/2014/main" id="{B71C57FE-6772-4AAD-B04A-DA19F9CE31ED}"/>
              </a:ext>
            </a:extLst>
          </p:cNvPr>
          <p:cNvSpPr>
            <a:spLocks noGrp="1"/>
          </p:cNvSpPr>
          <p:nvPr>
            <p:ph type="title"/>
          </p:nvPr>
        </p:nvSpPr>
        <p:spPr>
          <a:xfrm>
            <a:off x="457200" y="0"/>
            <a:ext cx="8229600" cy="1143000"/>
          </a:xfrm>
        </p:spPr>
        <p:txBody>
          <a:bodyPr>
            <a:normAutofit/>
          </a:bodyPr>
          <a:lstStyle/>
          <a:p>
            <a:r>
              <a:rPr lang="en-US" sz="3200" dirty="0"/>
              <a:t>Risk Management</a:t>
            </a:r>
          </a:p>
        </p:txBody>
      </p:sp>
    </p:spTree>
    <p:extLst>
      <p:ext uri="{BB962C8B-B14F-4D97-AF65-F5344CB8AC3E}">
        <p14:creationId xmlns:p14="http://schemas.microsoft.com/office/powerpoint/2010/main" val="3869567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3D636C-033B-4176-8914-5F63C24BA4BD}"/>
              </a:ext>
            </a:extLst>
          </p:cNvPr>
          <p:cNvSpPr>
            <a:spLocks noGrp="1"/>
          </p:cNvSpPr>
          <p:nvPr>
            <p:ph idx="1"/>
          </p:nvPr>
        </p:nvSpPr>
        <p:spPr>
          <a:xfrm>
            <a:off x="457200" y="914400"/>
            <a:ext cx="8229600" cy="5791200"/>
          </a:xfrm>
        </p:spPr>
        <p:txBody>
          <a:bodyPr>
            <a:normAutofit/>
          </a:bodyPr>
          <a:lstStyle/>
          <a:p>
            <a:r>
              <a:rPr lang="en-US" sz="2400" dirty="0"/>
              <a:t>Emergency procedures</a:t>
            </a:r>
          </a:p>
          <a:p>
            <a:pPr lvl="1"/>
            <a:r>
              <a:rPr lang="en-US" sz="2000" dirty="0"/>
              <a:t>Practice sessions:</a:t>
            </a:r>
          </a:p>
          <a:p>
            <a:pPr lvl="2"/>
            <a:r>
              <a:rPr lang="en-US" sz="1800" dirty="0"/>
              <a:t>Evaluate the situation</a:t>
            </a:r>
          </a:p>
          <a:p>
            <a:pPr lvl="2"/>
            <a:r>
              <a:rPr lang="en-US" sz="1800" dirty="0"/>
              <a:t>Call 911 if the situation is life threatening</a:t>
            </a:r>
          </a:p>
          <a:p>
            <a:pPr lvl="2"/>
            <a:r>
              <a:rPr lang="en-US" sz="1800" dirty="0"/>
              <a:t>Speak with parents</a:t>
            </a:r>
          </a:p>
          <a:p>
            <a:pPr lvl="2"/>
            <a:r>
              <a:rPr lang="en-US" sz="1800" dirty="0"/>
              <a:t>Contact commissioner ASAP</a:t>
            </a:r>
          </a:p>
          <a:p>
            <a:pPr lvl="2"/>
            <a:endParaRPr lang="en-US" sz="1800" dirty="0"/>
          </a:p>
          <a:p>
            <a:pPr lvl="1"/>
            <a:r>
              <a:rPr lang="en-US" sz="2000" dirty="0"/>
              <a:t>Game days:</a:t>
            </a:r>
          </a:p>
          <a:p>
            <a:pPr lvl="2"/>
            <a:r>
              <a:rPr lang="en-US" sz="1800" dirty="0"/>
              <a:t>Assess the situation</a:t>
            </a:r>
          </a:p>
          <a:p>
            <a:pPr lvl="2"/>
            <a:r>
              <a:rPr lang="en-US" sz="1800" dirty="0"/>
              <a:t>Call 911 if situation is life threatening</a:t>
            </a:r>
          </a:p>
          <a:p>
            <a:pPr lvl="2"/>
            <a:r>
              <a:rPr lang="en-US" sz="1800" dirty="0"/>
              <a:t>Speak with ref to contact assignor</a:t>
            </a:r>
          </a:p>
          <a:p>
            <a:pPr lvl="2"/>
            <a:r>
              <a:rPr lang="en-US" sz="1800" dirty="0"/>
              <a:t>Look for MSC Staff in general areas or on golf carts</a:t>
            </a:r>
          </a:p>
        </p:txBody>
      </p:sp>
      <p:sp>
        <p:nvSpPr>
          <p:cNvPr id="3" name="Title 2">
            <a:extLst>
              <a:ext uri="{FF2B5EF4-FFF2-40B4-BE49-F238E27FC236}">
                <a16:creationId xmlns:a16="http://schemas.microsoft.com/office/drawing/2014/main" id="{B71C57FE-6772-4AAD-B04A-DA19F9CE31ED}"/>
              </a:ext>
            </a:extLst>
          </p:cNvPr>
          <p:cNvSpPr>
            <a:spLocks noGrp="1"/>
          </p:cNvSpPr>
          <p:nvPr>
            <p:ph type="title"/>
          </p:nvPr>
        </p:nvSpPr>
        <p:spPr>
          <a:xfrm>
            <a:off x="457200" y="0"/>
            <a:ext cx="8229600" cy="1143000"/>
          </a:xfrm>
        </p:spPr>
        <p:txBody>
          <a:bodyPr>
            <a:normAutofit/>
          </a:bodyPr>
          <a:lstStyle/>
          <a:p>
            <a:r>
              <a:rPr lang="en-US" sz="3200" dirty="0"/>
              <a:t>Risk Management</a:t>
            </a:r>
          </a:p>
        </p:txBody>
      </p:sp>
    </p:spTree>
    <p:extLst>
      <p:ext uri="{BB962C8B-B14F-4D97-AF65-F5344CB8AC3E}">
        <p14:creationId xmlns:p14="http://schemas.microsoft.com/office/powerpoint/2010/main" val="190261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754563"/>
          </a:xfrm>
        </p:spPr>
        <p:txBody>
          <a:bodyPr>
            <a:normAutofit/>
          </a:bodyPr>
          <a:lstStyle/>
          <a:p>
            <a:pPr marL="109728" indent="0">
              <a:buNone/>
            </a:pPr>
            <a:r>
              <a:rPr lang="en-US" sz="2800" dirty="0"/>
              <a:t>MSC Recreational Technical Director:</a:t>
            </a:r>
          </a:p>
          <a:p>
            <a:r>
              <a:rPr lang="en-US" sz="2300" dirty="0"/>
              <a:t>Matt Manning - </a:t>
            </a:r>
            <a:r>
              <a:rPr lang="en-US" sz="2400" dirty="0">
                <a:solidFill>
                  <a:schemeClr val="accent4"/>
                </a:solidFill>
                <a:hlinkClick r:id="rId3"/>
              </a:rPr>
              <a:t>mattm@murfreesborosoccer.com </a:t>
            </a:r>
            <a:endParaRPr lang="en-US" sz="2300" dirty="0"/>
          </a:p>
          <a:p>
            <a:pPr lvl="1"/>
            <a:endParaRPr lang="en-US" sz="1800" dirty="0"/>
          </a:p>
          <a:p>
            <a:r>
              <a:rPr lang="en-US" sz="2200" dirty="0"/>
              <a:t>Primary focus for our Rec Technical Director:</a:t>
            </a:r>
          </a:p>
          <a:p>
            <a:pPr lvl="1"/>
            <a:r>
              <a:rPr lang="en-US" sz="1800" dirty="0"/>
              <a:t>First point of contact for rec coaches on soccer related matters; curriculum, help with running a session, program questions, etc.</a:t>
            </a:r>
          </a:p>
          <a:p>
            <a:pPr lvl="1"/>
            <a:endParaRPr lang="en-US" sz="1800" dirty="0"/>
          </a:p>
          <a:p>
            <a:pPr lvl="1"/>
            <a:r>
              <a:rPr lang="en-US" sz="1800" dirty="0"/>
              <a:t>Create, update and implement curriculum for U5-U19 age groups </a:t>
            </a:r>
          </a:p>
          <a:p>
            <a:pPr lvl="1"/>
            <a:endParaRPr lang="en-US" sz="1800" dirty="0"/>
          </a:p>
          <a:p>
            <a:pPr lvl="1"/>
            <a:r>
              <a:rPr lang="en-US" sz="1800" dirty="0"/>
              <a:t>Work with </a:t>
            </a:r>
            <a:r>
              <a:rPr lang="en-US" sz="1800" u="sng" dirty="0"/>
              <a:t>all</a:t>
            </a:r>
            <a:r>
              <a:rPr lang="en-US" sz="1800" dirty="0"/>
              <a:t> coaches within each age group to provide guidance and support where appropriate</a:t>
            </a:r>
          </a:p>
          <a:p>
            <a:pPr lvl="1"/>
            <a:endParaRPr lang="en-US" sz="1800" dirty="0"/>
          </a:p>
          <a:p>
            <a:pPr lvl="1"/>
            <a:r>
              <a:rPr lang="en-US" sz="1800" dirty="0"/>
              <a:t>Oversee the weekly U5-U8 practices</a:t>
            </a:r>
            <a:endParaRPr lang="en-US" sz="1800" dirty="0">
              <a:solidFill>
                <a:schemeClr val="accent4"/>
              </a:solidFill>
            </a:endParaRPr>
          </a:p>
        </p:txBody>
      </p:sp>
      <p:sp>
        <p:nvSpPr>
          <p:cNvPr id="2" name="Title 1"/>
          <p:cNvSpPr>
            <a:spLocks noGrp="1"/>
          </p:cNvSpPr>
          <p:nvPr>
            <p:ph type="title"/>
          </p:nvPr>
        </p:nvSpPr>
        <p:spPr>
          <a:xfrm>
            <a:off x="457200" y="0"/>
            <a:ext cx="8229600" cy="1143000"/>
          </a:xfrm>
        </p:spPr>
        <p:txBody>
          <a:bodyPr>
            <a:noAutofit/>
          </a:bodyPr>
          <a:lstStyle/>
          <a:p>
            <a:r>
              <a:rPr lang="en-US" sz="3200" dirty="0"/>
              <a:t>Recreational Technical Director</a:t>
            </a:r>
          </a:p>
        </p:txBody>
      </p:sp>
    </p:spTree>
    <p:extLst>
      <p:ext uri="{BB962C8B-B14F-4D97-AF65-F5344CB8AC3E}">
        <p14:creationId xmlns:p14="http://schemas.microsoft.com/office/powerpoint/2010/main" val="265117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754563"/>
          </a:xfrm>
        </p:spPr>
        <p:txBody>
          <a:bodyPr>
            <a:normAutofit/>
          </a:bodyPr>
          <a:lstStyle/>
          <a:p>
            <a:r>
              <a:rPr lang="en-US" sz="2400" b="1" i="1" dirty="0"/>
              <a:t>Murfreesboro Soccer Club Coaching Clinic</a:t>
            </a:r>
          </a:p>
          <a:p>
            <a:endParaRPr lang="en-US" sz="2400" b="1" i="1" dirty="0"/>
          </a:p>
          <a:p>
            <a:r>
              <a:rPr lang="en-US" sz="2000" u="sng" dirty="0"/>
              <a:t>Tennessee State Soccer Association</a:t>
            </a:r>
          </a:p>
          <a:p>
            <a:pPr lvl="1"/>
            <a:r>
              <a:rPr lang="en-US" sz="1800" dirty="0"/>
              <a:t>Partnered with a group called the Creative Coaching Academy</a:t>
            </a:r>
          </a:p>
          <a:p>
            <a:pPr lvl="1"/>
            <a:endParaRPr lang="en-US" sz="1800" dirty="0"/>
          </a:p>
          <a:p>
            <a:pPr lvl="1"/>
            <a:r>
              <a:rPr lang="en-US" sz="1800" dirty="0"/>
              <a:t>Will be awarded with a Creative Coaching Diploma when completing the course. </a:t>
            </a:r>
          </a:p>
          <a:p>
            <a:pPr lvl="1"/>
            <a:endParaRPr lang="en-US" sz="1800" dirty="0"/>
          </a:p>
          <a:p>
            <a:pPr lvl="1"/>
            <a:r>
              <a:rPr lang="en-US" sz="1800" dirty="0"/>
              <a:t>Course is 100% FREE!</a:t>
            </a:r>
          </a:p>
          <a:p>
            <a:pPr lvl="1"/>
            <a:endParaRPr lang="en-US" sz="1800" dirty="0"/>
          </a:p>
          <a:p>
            <a:pPr lvl="1"/>
            <a:r>
              <a:rPr lang="en-US" sz="1800" dirty="0"/>
              <a:t>When: March 10,</a:t>
            </a:r>
            <a:r>
              <a:rPr lang="en-US" sz="1800" baseline="30000" dirty="0"/>
              <a:t>,</a:t>
            </a:r>
            <a:r>
              <a:rPr lang="en-US" sz="1800" dirty="0"/>
              <a:t> 3-6pm</a:t>
            </a:r>
          </a:p>
          <a:p>
            <a:pPr lvl="1"/>
            <a:r>
              <a:rPr lang="en-US" sz="1800" dirty="0"/>
              <a:t>Where: MTSU Health and Wellness Center’s Indoor Soccer Field</a:t>
            </a:r>
          </a:p>
          <a:p>
            <a:pPr lvl="1"/>
            <a:endParaRPr lang="en-US" sz="1800" b="1" i="1" dirty="0"/>
          </a:p>
          <a:p>
            <a:pPr lvl="1"/>
            <a:r>
              <a:rPr lang="en-US" sz="1800" dirty="0">
                <a:hlinkClick r:id="rId3"/>
              </a:rPr>
              <a:t>https://tnsoccer.box.com/s/hr60il8isvnjpz89h0f3aebgjp54cent</a:t>
            </a:r>
            <a:endParaRPr lang="en-US" sz="1800" b="1" i="1" dirty="0"/>
          </a:p>
          <a:p>
            <a:pPr lvl="1"/>
            <a:endParaRPr lang="en-US" sz="1800" b="1" i="1" dirty="0"/>
          </a:p>
          <a:p>
            <a:pPr lvl="1"/>
            <a:endParaRPr lang="en-US" sz="1800" b="1" i="1" dirty="0"/>
          </a:p>
          <a:p>
            <a:pPr lvl="1"/>
            <a:endParaRPr lang="en-US" sz="2000" b="1" i="1" dirty="0"/>
          </a:p>
        </p:txBody>
      </p:sp>
      <p:sp>
        <p:nvSpPr>
          <p:cNvPr id="2" name="Title 1"/>
          <p:cNvSpPr>
            <a:spLocks noGrp="1"/>
          </p:cNvSpPr>
          <p:nvPr>
            <p:ph type="title"/>
          </p:nvPr>
        </p:nvSpPr>
        <p:spPr>
          <a:xfrm>
            <a:off x="457200" y="0"/>
            <a:ext cx="8229600" cy="1143000"/>
          </a:xfrm>
        </p:spPr>
        <p:txBody>
          <a:bodyPr>
            <a:noAutofit/>
          </a:bodyPr>
          <a:lstStyle/>
          <a:p>
            <a:r>
              <a:rPr lang="en-US" sz="3200" dirty="0"/>
              <a:t>Recreational Coaches Clinic</a:t>
            </a:r>
          </a:p>
        </p:txBody>
      </p:sp>
    </p:spTree>
    <p:extLst>
      <p:ext uri="{BB962C8B-B14F-4D97-AF65-F5344CB8AC3E}">
        <p14:creationId xmlns:p14="http://schemas.microsoft.com/office/powerpoint/2010/main" val="1147550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4525963"/>
          </a:xfrm>
        </p:spPr>
        <p:txBody>
          <a:bodyPr>
            <a:normAutofit/>
          </a:bodyPr>
          <a:lstStyle/>
          <a:p>
            <a:r>
              <a:rPr lang="en-US" sz="2400" dirty="0"/>
              <a:t>Cherry Lane Facilities</a:t>
            </a:r>
          </a:p>
        </p:txBody>
      </p:sp>
      <p:sp>
        <p:nvSpPr>
          <p:cNvPr id="3" name="Title 2"/>
          <p:cNvSpPr>
            <a:spLocks noGrp="1"/>
          </p:cNvSpPr>
          <p:nvPr>
            <p:ph type="title"/>
          </p:nvPr>
        </p:nvSpPr>
        <p:spPr>
          <a:xfrm>
            <a:off x="457200" y="0"/>
            <a:ext cx="8229600" cy="1143000"/>
          </a:xfrm>
        </p:spPr>
        <p:txBody>
          <a:bodyPr>
            <a:normAutofit/>
          </a:bodyPr>
          <a:lstStyle/>
          <a:p>
            <a:r>
              <a:rPr lang="en-US" sz="3200" dirty="0"/>
              <a:t>Field Locations</a:t>
            </a:r>
          </a:p>
        </p:txBody>
      </p:sp>
      <p:pic>
        <p:nvPicPr>
          <p:cNvPr id="4" name="Picture 3"/>
          <p:cNvPicPr>
            <a:picLocks noChangeAspect="1"/>
          </p:cNvPicPr>
          <p:nvPr/>
        </p:nvPicPr>
        <p:blipFill>
          <a:blip r:embed="rId3"/>
          <a:stretch>
            <a:fillRect/>
          </a:stretch>
        </p:blipFill>
        <p:spPr>
          <a:xfrm>
            <a:off x="304800" y="1600200"/>
            <a:ext cx="8534400" cy="3352800"/>
          </a:xfrm>
          <a:prstGeom prst="rect">
            <a:avLst/>
          </a:prstGeom>
        </p:spPr>
      </p:pic>
    </p:spTree>
    <p:extLst>
      <p:ext uri="{BB962C8B-B14F-4D97-AF65-F5344CB8AC3E}">
        <p14:creationId xmlns:p14="http://schemas.microsoft.com/office/powerpoint/2010/main" val="412347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4525963"/>
          </a:xfrm>
        </p:spPr>
        <p:txBody>
          <a:bodyPr>
            <a:normAutofit/>
          </a:bodyPr>
          <a:lstStyle/>
          <a:p>
            <a:r>
              <a:rPr lang="en-US" sz="2400" dirty="0"/>
              <a:t>Richard Siegel Soccer Park (RSSP)</a:t>
            </a:r>
          </a:p>
        </p:txBody>
      </p:sp>
      <p:sp>
        <p:nvSpPr>
          <p:cNvPr id="3" name="Title 2"/>
          <p:cNvSpPr>
            <a:spLocks noGrp="1"/>
          </p:cNvSpPr>
          <p:nvPr>
            <p:ph type="title"/>
          </p:nvPr>
        </p:nvSpPr>
        <p:spPr>
          <a:xfrm>
            <a:off x="457200" y="0"/>
            <a:ext cx="8229600" cy="1143000"/>
          </a:xfrm>
        </p:spPr>
        <p:txBody>
          <a:bodyPr>
            <a:normAutofit/>
          </a:bodyPr>
          <a:lstStyle/>
          <a:p>
            <a:r>
              <a:rPr lang="en-US" sz="3200" dirty="0"/>
              <a:t>Field Locations (cont.)</a:t>
            </a:r>
          </a:p>
        </p:txBody>
      </p:sp>
      <p:pic>
        <p:nvPicPr>
          <p:cNvPr id="5" name="Picture 4"/>
          <p:cNvPicPr>
            <a:picLocks noChangeAspect="1"/>
          </p:cNvPicPr>
          <p:nvPr/>
        </p:nvPicPr>
        <p:blipFill>
          <a:blip r:embed="rId3"/>
          <a:stretch>
            <a:fillRect/>
          </a:stretch>
        </p:blipFill>
        <p:spPr>
          <a:xfrm>
            <a:off x="652952" y="1447800"/>
            <a:ext cx="7838095" cy="4452628"/>
          </a:xfrm>
          <a:prstGeom prst="rect">
            <a:avLst/>
          </a:prstGeom>
        </p:spPr>
      </p:pic>
    </p:spTree>
    <p:extLst>
      <p:ext uri="{BB962C8B-B14F-4D97-AF65-F5344CB8AC3E}">
        <p14:creationId xmlns:p14="http://schemas.microsoft.com/office/powerpoint/2010/main" val="2493120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4525963"/>
          </a:xfrm>
        </p:spPr>
        <p:txBody>
          <a:bodyPr>
            <a:normAutofit/>
          </a:bodyPr>
          <a:lstStyle/>
          <a:p>
            <a:r>
              <a:rPr lang="en-US" sz="2400" dirty="0"/>
              <a:t>Jordan Farm Practice Fields</a:t>
            </a:r>
          </a:p>
        </p:txBody>
      </p:sp>
      <p:sp>
        <p:nvSpPr>
          <p:cNvPr id="3" name="Title 2"/>
          <p:cNvSpPr>
            <a:spLocks noGrp="1"/>
          </p:cNvSpPr>
          <p:nvPr>
            <p:ph type="title"/>
          </p:nvPr>
        </p:nvSpPr>
        <p:spPr>
          <a:xfrm>
            <a:off x="457200" y="0"/>
            <a:ext cx="8229600" cy="1143000"/>
          </a:xfrm>
        </p:spPr>
        <p:txBody>
          <a:bodyPr>
            <a:normAutofit/>
          </a:bodyPr>
          <a:lstStyle/>
          <a:p>
            <a:r>
              <a:rPr lang="en-US" sz="3200" dirty="0"/>
              <a:t>Field Locations (cont.)</a:t>
            </a:r>
          </a:p>
        </p:txBody>
      </p:sp>
      <p:pic>
        <p:nvPicPr>
          <p:cNvPr id="4" name="Picture 3"/>
          <p:cNvPicPr>
            <a:picLocks noChangeAspect="1"/>
          </p:cNvPicPr>
          <p:nvPr/>
        </p:nvPicPr>
        <p:blipFill>
          <a:blip r:embed="rId3"/>
          <a:stretch>
            <a:fillRect/>
          </a:stretch>
        </p:blipFill>
        <p:spPr>
          <a:xfrm>
            <a:off x="5105400" y="381000"/>
            <a:ext cx="3755613" cy="6324600"/>
          </a:xfrm>
          <a:prstGeom prst="rect">
            <a:avLst/>
          </a:prstGeom>
        </p:spPr>
      </p:pic>
    </p:spTree>
    <p:extLst>
      <p:ext uri="{BB962C8B-B14F-4D97-AF65-F5344CB8AC3E}">
        <p14:creationId xmlns:p14="http://schemas.microsoft.com/office/powerpoint/2010/main" val="2227920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400" dirty="0"/>
              <a:t>The program puts an emphasis on five principles:</a:t>
            </a:r>
          </a:p>
          <a:p>
            <a:pPr marL="256032" lvl="1" indent="0">
              <a:buNone/>
            </a:pPr>
            <a:r>
              <a:rPr lang="en-US" sz="2400" dirty="0"/>
              <a:t>1. Having Fun!</a:t>
            </a:r>
          </a:p>
          <a:p>
            <a:pPr marL="256032" lvl="1" indent="0">
              <a:buNone/>
            </a:pPr>
            <a:r>
              <a:rPr lang="en-US" sz="2400" dirty="0"/>
              <a:t>2. Everyone Plays at least 50% of games</a:t>
            </a:r>
          </a:p>
          <a:p>
            <a:pPr marL="256032" lvl="1" indent="0">
              <a:buNone/>
            </a:pPr>
            <a:r>
              <a:rPr lang="en-US" sz="2400" dirty="0"/>
              <a:t>3. Balanced Teams </a:t>
            </a:r>
          </a:p>
          <a:p>
            <a:pPr marL="256032" lvl="1" indent="0">
              <a:buNone/>
            </a:pPr>
            <a:r>
              <a:rPr lang="en-US" sz="2400" dirty="0"/>
              <a:t>4. Positive Coaching and Sportsmanship </a:t>
            </a:r>
          </a:p>
          <a:p>
            <a:pPr marL="256032" lvl="1" indent="0">
              <a:buNone/>
            </a:pPr>
            <a:r>
              <a:rPr lang="en-US" sz="2400" dirty="0"/>
              <a:t>5. Player Development (Small-Sided Games)</a:t>
            </a:r>
          </a:p>
        </p:txBody>
      </p:sp>
      <p:sp>
        <p:nvSpPr>
          <p:cNvPr id="2" name="Title 1"/>
          <p:cNvSpPr>
            <a:spLocks noGrp="1"/>
          </p:cNvSpPr>
          <p:nvPr>
            <p:ph type="title"/>
          </p:nvPr>
        </p:nvSpPr>
        <p:spPr>
          <a:xfrm>
            <a:off x="457200" y="0"/>
            <a:ext cx="8229600" cy="1143000"/>
          </a:xfrm>
        </p:spPr>
        <p:txBody>
          <a:bodyPr>
            <a:normAutofit/>
          </a:bodyPr>
          <a:lstStyle/>
          <a:p>
            <a:r>
              <a:rPr lang="en-US" sz="3200" dirty="0"/>
              <a:t>Recreational Program</a:t>
            </a:r>
          </a:p>
        </p:txBody>
      </p:sp>
    </p:spTree>
    <p:extLst>
      <p:ext uri="{BB962C8B-B14F-4D97-AF65-F5344CB8AC3E}">
        <p14:creationId xmlns:p14="http://schemas.microsoft.com/office/powerpoint/2010/main" val="4248313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05400"/>
          </a:xfrm>
        </p:spPr>
        <p:txBody>
          <a:bodyPr>
            <a:noAutofit/>
          </a:bodyPr>
          <a:lstStyle/>
          <a:p>
            <a:r>
              <a:rPr lang="en-US" sz="2000" dirty="0"/>
              <a:t>Communication with parents, players immediately following meeting.</a:t>
            </a:r>
          </a:p>
          <a:p>
            <a:r>
              <a:rPr lang="en-US" sz="2000" dirty="0"/>
              <a:t>Notify your commissioner immediately if a player on your team decides not to play.</a:t>
            </a:r>
          </a:p>
          <a:p>
            <a:r>
              <a:rPr lang="en-US" sz="2000" dirty="0"/>
              <a:t>Communicate with players/parents throughout season. </a:t>
            </a:r>
          </a:p>
          <a:p>
            <a:r>
              <a:rPr lang="en-US" sz="2000" dirty="0"/>
              <a:t>Attend all practices and games.</a:t>
            </a:r>
          </a:p>
          <a:p>
            <a:r>
              <a:rPr lang="en-US" sz="2000" dirty="0"/>
              <a:t>Follow the club’s curriculum which has been designed to follow the players age appropriate needs.</a:t>
            </a:r>
          </a:p>
          <a:p>
            <a:r>
              <a:rPr lang="en-US" sz="2000" dirty="0"/>
              <a:t>Remind players to keep uniforms (in the Fall season only).</a:t>
            </a:r>
          </a:p>
          <a:p>
            <a:r>
              <a:rPr lang="en-US" sz="2000" dirty="0"/>
              <a:t>Coaches Card and Background Checks</a:t>
            </a:r>
          </a:p>
          <a:p>
            <a:endParaRPr lang="en-US" sz="2000" dirty="0"/>
          </a:p>
          <a:p>
            <a:pPr marL="109728" indent="0">
              <a:buNone/>
            </a:pPr>
            <a:r>
              <a:rPr lang="en-US" sz="2000" b="1" i="1" dirty="0"/>
              <a:t>Please note:</a:t>
            </a:r>
          </a:p>
          <a:p>
            <a:r>
              <a:rPr lang="en-US" sz="2000" dirty="0"/>
              <a:t>The Club does not provide trophies for age groups U6-U19.</a:t>
            </a:r>
          </a:p>
          <a:p>
            <a:r>
              <a:rPr lang="en-US" sz="2000" dirty="0"/>
              <a:t>Club </a:t>
            </a:r>
            <a:r>
              <a:rPr lang="en-US" sz="2000" u="sng" dirty="0"/>
              <a:t>does</a:t>
            </a:r>
            <a:r>
              <a:rPr lang="en-US" sz="2000" dirty="0"/>
              <a:t> provide medals for all age groups at the Jamboree.</a:t>
            </a:r>
          </a:p>
          <a:p>
            <a:endParaRPr lang="en-US" sz="2000" dirty="0"/>
          </a:p>
        </p:txBody>
      </p:sp>
      <p:sp>
        <p:nvSpPr>
          <p:cNvPr id="2" name="Title 1"/>
          <p:cNvSpPr>
            <a:spLocks noGrp="1"/>
          </p:cNvSpPr>
          <p:nvPr>
            <p:ph type="title"/>
          </p:nvPr>
        </p:nvSpPr>
        <p:spPr>
          <a:xfrm>
            <a:off x="457200" y="0"/>
            <a:ext cx="8229600" cy="1143000"/>
          </a:xfrm>
        </p:spPr>
        <p:txBody>
          <a:bodyPr>
            <a:normAutofit/>
          </a:bodyPr>
          <a:lstStyle/>
          <a:p>
            <a:r>
              <a:rPr lang="en-US" sz="3200" dirty="0"/>
              <a:t>Coach Responsibilities</a:t>
            </a:r>
          </a:p>
        </p:txBody>
      </p:sp>
    </p:spTree>
    <p:extLst>
      <p:ext uri="{BB962C8B-B14F-4D97-AF65-F5344CB8AC3E}">
        <p14:creationId xmlns:p14="http://schemas.microsoft.com/office/powerpoint/2010/main" val="1028653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05400"/>
          </a:xfrm>
        </p:spPr>
        <p:txBody>
          <a:bodyPr>
            <a:noAutofit/>
          </a:bodyPr>
          <a:lstStyle/>
          <a:p>
            <a:r>
              <a:rPr lang="en-US" sz="2000" dirty="0"/>
              <a:t>Please refer to the handout</a:t>
            </a:r>
          </a:p>
        </p:txBody>
      </p:sp>
      <p:sp>
        <p:nvSpPr>
          <p:cNvPr id="2" name="Title 1"/>
          <p:cNvSpPr>
            <a:spLocks noGrp="1"/>
          </p:cNvSpPr>
          <p:nvPr>
            <p:ph type="title"/>
          </p:nvPr>
        </p:nvSpPr>
        <p:spPr>
          <a:xfrm>
            <a:off x="457200" y="0"/>
            <a:ext cx="8229600" cy="1143000"/>
          </a:xfrm>
        </p:spPr>
        <p:txBody>
          <a:bodyPr>
            <a:normAutofit/>
          </a:bodyPr>
          <a:lstStyle/>
          <a:p>
            <a:r>
              <a:rPr lang="en-US" sz="3200" dirty="0"/>
              <a:t>Recreational Coach Guidelines</a:t>
            </a:r>
          </a:p>
        </p:txBody>
      </p:sp>
      <p:graphicFrame>
        <p:nvGraphicFramePr>
          <p:cNvPr id="4" name="Object 3">
            <a:extLst>
              <a:ext uri="{FF2B5EF4-FFF2-40B4-BE49-F238E27FC236}">
                <a16:creationId xmlns:a16="http://schemas.microsoft.com/office/drawing/2014/main" id="{0C5990BA-B906-4008-8ED3-CA75D8337689}"/>
              </a:ext>
            </a:extLst>
          </p:cNvPr>
          <p:cNvGraphicFramePr>
            <a:graphicFrameLocks noChangeAspect="1"/>
          </p:cNvGraphicFramePr>
          <p:nvPr>
            <p:extLst>
              <p:ext uri="{D42A27DB-BD31-4B8C-83A1-F6EECF244321}">
                <p14:modId xmlns:p14="http://schemas.microsoft.com/office/powerpoint/2010/main" val="2185790275"/>
              </p:ext>
            </p:extLst>
          </p:nvPr>
        </p:nvGraphicFramePr>
        <p:xfrm>
          <a:off x="477078" y="1876425"/>
          <a:ext cx="2892425" cy="514350"/>
        </p:xfrm>
        <a:graphic>
          <a:graphicData uri="http://schemas.openxmlformats.org/presentationml/2006/ole">
            <mc:AlternateContent xmlns:mc="http://schemas.openxmlformats.org/markup-compatibility/2006">
              <mc:Choice xmlns:v="urn:schemas-microsoft-com:vml" Requires="v">
                <p:oleObj spid="_x0000_s1038" name="Packager Shell Object" showAsIcon="1" r:id="rId4" imgW="2891880" imgH="514800" progId="Package">
                  <p:embed/>
                </p:oleObj>
              </mc:Choice>
              <mc:Fallback>
                <p:oleObj name="Packager Shell Object" showAsIcon="1" r:id="rId4" imgW="2891880" imgH="514800" progId="Package">
                  <p:embed/>
                  <p:pic>
                    <p:nvPicPr>
                      <p:cNvPr id="0" name=""/>
                      <p:cNvPicPr/>
                      <p:nvPr/>
                    </p:nvPicPr>
                    <p:blipFill>
                      <a:blip r:embed="rId5"/>
                      <a:stretch>
                        <a:fillRect/>
                      </a:stretch>
                    </p:blipFill>
                    <p:spPr>
                      <a:xfrm>
                        <a:off x="477078" y="1876425"/>
                        <a:ext cx="2892425" cy="51435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26C03A8D-3A2B-43BB-9571-95BA9C346ADA}"/>
              </a:ext>
            </a:extLst>
          </p:cNvPr>
          <p:cNvGraphicFramePr>
            <a:graphicFrameLocks noChangeAspect="1"/>
          </p:cNvGraphicFramePr>
          <p:nvPr>
            <p:extLst>
              <p:ext uri="{D42A27DB-BD31-4B8C-83A1-F6EECF244321}">
                <p14:modId xmlns:p14="http://schemas.microsoft.com/office/powerpoint/2010/main" val="3247006803"/>
              </p:ext>
            </p:extLst>
          </p:nvPr>
        </p:nvGraphicFramePr>
        <p:xfrm>
          <a:off x="3389381" y="1873112"/>
          <a:ext cx="2835275" cy="514350"/>
        </p:xfrm>
        <a:graphic>
          <a:graphicData uri="http://schemas.openxmlformats.org/presentationml/2006/ole">
            <mc:AlternateContent xmlns:mc="http://schemas.openxmlformats.org/markup-compatibility/2006">
              <mc:Choice xmlns:v="urn:schemas-microsoft-com:vml" Requires="v">
                <p:oleObj spid="_x0000_s1039" name="Packager Shell Object" showAsIcon="1" r:id="rId6" imgW="2834640" imgH="514800" progId="Package">
                  <p:embed/>
                </p:oleObj>
              </mc:Choice>
              <mc:Fallback>
                <p:oleObj name="Packager Shell Object" showAsIcon="1" r:id="rId6" imgW="2834640" imgH="514800" progId="Package">
                  <p:embed/>
                  <p:pic>
                    <p:nvPicPr>
                      <p:cNvPr id="0" name=""/>
                      <p:cNvPicPr/>
                      <p:nvPr/>
                    </p:nvPicPr>
                    <p:blipFill>
                      <a:blip r:embed="rId7"/>
                      <a:stretch>
                        <a:fillRect/>
                      </a:stretch>
                    </p:blipFill>
                    <p:spPr>
                      <a:xfrm>
                        <a:off x="3389381" y="1873112"/>
                        <a:ext cx="2835275" cy="514350"/>
                      </a:xfrm>
                      <a:prstGeom prst="rect">
                        <a:avLst/>
                      </a:prstGeom>
                    </p:spPr>
                  </p:pic>
                </p:oleObj>
              </mc:Fallback>
            </mc:AlternateContent>
          </a:graphicData>
        </a:graphic>
      </p:graphicFrame>
    </p:spTree>
    <p:extLst>
      <p:ext uri="{BB962C8B-B14F-4D97-AF65-F5344CB8AC3E}">
        <p14:creationId xmlns:p14="http://schemas.microsoft.com/office/powerpoint/2010/main" val="2285978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525963"/>
          </a:xfrm>
        </p:spPr>
        <p:txBody>
          <a:bodyPr>
            <a:normAutofit lnSpcReduction="10000"/>
          </a:bodyPr>
          <a:lstStyle/>
          <a:p>
            <a:pPr marL="109728" indent="0">
              <a:buNone/>
            </a:pPr>
            <a:r>
              <a:rPr lang="en-US" sz="2400" dirty="0"/>
              <a:t>Murfreesboro Soccer Club</a:t>
            </a:r>
          </a:p>
          <a:p>
            <a:pPr marL="109728" indent="0">
              <a:buNone/>
            </a:pPr>
            <a:r>
              <a:rPr lang="en-US" sz="2400" dirty="0"/>
              <a:t>2690 Memorial Blvd Ste. C #4</a:t>
            </a:r>
          </a:p>
          <a:p>
            <a:pPr marL="109728" indent="0">
              <a:buNone/>
            </a:pPr>
            <a:r>
              <a:rPr lang="en-US" sz="2400" dirty="0"/>
              <a:t>Murfreesboro TN 37129</a:t>
            </a:r>
          </a:p>
          <a:p>
            <a:pPr marL="109728" indent="0">
              <a:buNone/>
            </a:pPr>
            <a:endParaRPr lang="en-US" sz="2400" dirty="0"/>
          </a:p>
          <a:p>
            <a:pPr marL="109728" indent="0">
              <a:buNone/>
            </a:pPr>
            <a:r>
              <a:rPr lang="en-US" sz="2400" dirty="0"/>
              <a:t>Office Telephone Number:  615-203-6603</a:t>
            </a:r>
          </a:p>
          <a:p>
            <a:pPr marL="109728" indent="0">
              <a:buNone/>
            </a:pPr>
            <a:r>
              <a:rPr lang="en-US" sz="2400" dirty="0"/>
              <a:t>Email Address:  </a:t>
            </a:r>
            <a:r>
              <a:rPr lang="en-US" sz="2400" dirty="0">
                <a:hlinkClick r:id="rId3"/>
              </a:rPr>
              <a:t>admin@murfreesborosoccer.com</a:t>
            </a:r>
            <a:endParaRPr lang="en-US" sz="2400" dirty="0"/>
          </a:p>
          <a:p>
            <a:pPr marL="109728" indent="0">
              <a:buNone/>
            </a:pPr>
            <a:endParaRPr lang="en-US" sz="2400" dirty="0"/>
          </a:p>
          <a:p>
            <a:pPr marL="109728" indent="0">
              <a:buNone/>
            </a:pPr>
            <a:r>
              <a:rPr lang="en-US" sz="2400" dirty="0"/>
              <a:t>Office Hours:  M-</a:t>
            </a:r>
            <a:r>
              <a:rPr lang="en-US" sz="2400" dirty="0" err="1"/>
              <a:t>Th</a:t>
            </a:r>
            <a:r>
              <a:rPr lang="en-US" sz="2400" dirty="0"/>
              <a:t>  10am-2pm</a:t>
            </a:r>
          </a:p>
          <a:p>
            <a:pPr marL="109728" indent="0">
              <a:buNone/>
            </a:pPr>
            <a:endParaRPr lang="en-US" sz="2400" dirty="0"/>
          </a:p>
          <a:p>
            <a:pPr marL="109728" indent="0">
              <a:buNone/>
            </a:pPr>
            <a:r>
              <a:rPr lang="en-US" sz="2400" dirty="0"/>
              <a:t>Rec Saturdays:  9am-12pm (meeting room at soccer park)</a:t>
            </a:r>
          </a:p>
        </p:txBody>
      </p:sp>
      <p:sp>
        <p:nvSpPr>
          <p:cNvPr id="3" name="Title 2"/>
          <p:cNvSpPr>
            <a:spLocks noGrp="1"/>
          </p:cNvSpPr>
          <p:nvPr>
            <p:ph type="title"/>
          </p:nvPr>
        </p:nvSpPr>
        <p:spPr>
          <a:xfrm>
            <a:off x="457200" y="0"/>
            <a:ext cx="8229600" cy="1143000"/>
          </a:xfrm>
        </p:spPr>
        <p:txBody>
          <a:bodyPr>
            <a:normAutofit/>
          </a:bodyPr>
          <a:lstStyle/>
          <a:p>
            <a:r>
              <a:rPr lang="en-US" sz="3200" dirty="0"/>
              <a:t>Office Location</a:t>
            </a:r>
          </a:p>
        </p:txBody>
      </p:sp>
    </p:spTree>
    <p:extLst>
      <p:ext uri="{BB962C8B-B14F-4D97-AF65-F5344CB8AC3E}">
        <p14:creationId xmlns:p14="http://schemas.microsoft.com/office/powerpoint/2010/main" val="17036069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525963"/>
          </a:xfrm>
        </p:spPr>
        <p:txBody>
          <a:bodyPr>
            <a:normAutofit/>
          </a:bodyPr>
          <a:lstStyle/>
          <a:p>
            <a:r>
              <a:rPr lang="en-US" sz="2400" dirty="0"/>
              <a:t>As part of the United States Soccer Federation (USSF) Concussion Initiative, Tennessee State Soccer Association (TSSA) will be prohibiting players age 10 and younger from heading the ball in practice and games. The intent of the initiative and the new rules that TSSA will be implementing is for safety of the player.</a:t>
            </a:r>
          </a:p>
          <a:p>
            <a:pPr lvl="1"/>
            <a:endParaRPr lang="en-US" sz="1600" dirty="0"/>
          </a:p>
        </p:txBody>
      </p:sp>
      <p:sp>
        <p:nvSpPr>
          <p:cNvPr id="3" name="Title 2"/>
          <p:cNvSpPr>
            <a:spLocks noGrp="1"/>
          </p:cNvSpPr>
          <p:nvPr>
            <p:ph type="title"/>
          </p:nvPr>
        </p:nvSpPr>
        <p:spPr>
          <a:xfrm>
            <a:off x="457200" y="0"/>
            <a:ext cx="8229600" cy="1143000"/>
          </a:xfrm>
        </p:spPr>
        <p:txBody>
          <a:bodyPr>
            <a:normAutofit/>
          </a:bodyPr>
          <a:lstStyle/>
          <a:p>
            <a:r>
              <a:rPr lang="en-US" sz="3200" dirty="0"/>
              <a:t>Heading Restrictions</a:t>
            </a:r>
          </a:p>
        </p:txBody>
      </p:sp>
      <p:pic>
        <p:nvPicPr>
          <p:cNvPr id="4" name="Picture 3"/>
          <p:cNvPicPr>
            <a:picLocks noChangeAspect="1"/>
          </p:cNvPicPr>
          <p:nvPr/>
        </p:nvPicPr>
        <p:blipFill>
          <a:blip r:embed="rId3"/>
          <a:stretch>
            <a:fillRect/>
          </a:stretch>
        </p:blipFill>
        <p:spPr>
          <a:xfrm>
            <a:off x="838200" y="3962400"/>
            <a:ext cx="4773661" cy="1066800"/>
          </a:xfrm>
          <a:prstGeom prst="rect">
            <a:avLst/>
          </a:prstGeom>
        </p:spPr>
      </p:pic>
    </p:spTree>
    <p:extLst>
      <p:ext uri="{BB962C8B-B14F-4D97-AF65-F5344CB8AC3E}">
        <p14:creationId xmlns:p14="http://schemas.microsoft.com/office/powerpoint/2010/main" val="15459855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525963"/>
          </a:xfrm>
        </p:spPr>
        <p:txBody>
          <a:bodyPr/>
          <a:lstStyle/>
          <a:p>
            <a:pPr>
              <a:buFont typeface="Wingdings" panose="05000000000000000000" pitchFamily="2" charset="2"/>
              <a:buChar char="§"/>
            </a:pPr>
            <a:r>
              <a:rPr lang="en-US" sz="2400" dirty="0"/>
              <a:t>Your team name and number</a:t>
            </a:r>
          </a:p>
          <a:p>
            <a:pPr>
              <a:buFont typeface="Wingdings" panose="05000000000000000000" pitchFamily="2" charset="2"/>
              <a:buChar char="§"/>
            </a:pPr>
            <a:r>
              <a:rPr lang="en-US" sz="2400" dirty="0"/>
              <a:t>Practice location and time</a:t>
            </a:r>
          </a:p>
          <a:p>
            <a:pPr>
              <a:buFont typeface="Wingdings" panose="05000000000000000000" pitchFamily="2" charset="2"/>
              <a:buChar char="§"/>
            </a:pPr>
            <a:r>
              <a:rPr lang="en-US" sz="2400" dirty="0"/>
              <a:t>Team roster</a:t>
            </a:r>
          </a:p>
          <a:p>
            <a:pPr>
              <a:buFont typeface="Wingdings" panose="05000000000000000000" pitchFamily="2" charset="2"/>
              <a:buChar char="§"/>
            </a:pPr>
            <a:r>
              <a:rPr lang="en-US" sz="2400" dirty="0"/>
              <a:t>Your commissioner’s information</a:t>
            </a:r>
          </a:p>
          <a:p>
            <a:pPr>
              <a:buFont typeface="Wingdings" panose="05000000000000000000" pitchFamily="2" charset="2"/>
              <a:buChar char="§"/>
            </a:pPr>
            <a:r>
              <a:rPr lang="en-US" sz="2400" dirty="0"/>
              <a:t>Uniform collection at RSSP meeting room</a:t>
            </a:r>
          </a:p>
          <a:p>
            <a:pPr lvl="1">
              <a:buFont typeface="Wingdings" panose="05000000000000000000" pitchFamily="2" charset="2"/>
              <a:buChar char="§"/>
            </a:pPr>
            <a:r>
              <a:rPr lang="en-US" sz="2000" dirty="0">
                <a:solidFill>
                  <a:srgbClr val="FF0000"/>
                </a:solidFill>
              </a:rPr>
              <a:t>Pick up times will be sent to coaches when available</a:t>
            </a:r>
          </a:p>
          <a:p>
            <a:pPr lvl="1">
              <a:buFont typeface="Wingdings" panose="05000000000000000000" pitchFamily="2" charset="2"/>
              <a:buChar char="§"/>
            </a:pPr>
            <a:r>
              <a:rPr lang="en-US" sz="2000" dirty="0">
                <a:solidFill>
                  <a:srgbClr val="FF0000"/>
                </a:solidFill>
              </a:rPr>
              <a:t>Policy for coaches – must have disclosure completed for background checks to receive uniforms</a:t>
            </a:r>
          </a:p>
          <a:p>
            <a:pPr lvl="1">
              <a:buFont typeface="Wingdings" panose="05000000000000000000" pitchFamily="2" charset="2"/>
              <a:buChar char="§"/>
            </a:pPr>
            <a:r>
              <a:rPr lang="en-US" sz="2000" dirty="0">
                <a:solidFill>
                  <a:srgbClr val="FF0000"/>
                </a:solidFill>
              </a:rPr>
              <a:t>Policy for players – Uniforms will be withheld for players that are not current on their account</a:t>
            </a:r>
          </a:p>
          <a:p>
            <a:pPr marL="393192" lvl="1" indent="0">
              <a:buNone/>
            </a:pPr>
            <a:endParaRPr lang="en-US" dirty="0"/>
          </a:p>
        </p:txBody>
      </p:sp>
      <p:sp>
        <p:nvSpPr>
          <p:cNvPr id="3" name="Title 2"/>
          <p:cNvSpPr>
            <a:spLocks noGrp="1"/>
          </p:cNvSpPr>
          <p:nvPr>
            <p:ph type="title"/>
          </p:nvPr>
        </p:nvSpPr>
        <p:spPr>
          <a:xfrm>
            <a:off x="457200" y="0"/>
            <a:ext cx="8229600" cy="1143000"/>
          </a:xfrm>
        </p:spPr>
        <p:txBody>
          <a:bodyPr>
            <a:normAutofit/>
          </a:bodyPr>
          <a:lstStyle/>
          <a:p>
            <a:r>
              <a:rPr lang="en-US" sz="3200" dirty="0"/>
              <a:t>Do Not Forget Tonight</a:t>
            </a:r>
          </a:p>
        </p:txBody>
      </p:sp>
    </p:spTree>
    <p:extLst>
      <p:ext uri="{BB962C8B-B14F-4D97-AF65-F5344CB8AC3E}">
        <p14:creationId xmlns:p14="http://schemas.microsoft.com/office/powerpoint/2010/main" val="1299092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Age Group Specific Information</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6374035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5029200"/>
          </a:xfrm>
        </p:spPr>
        <p:txBody>
          <a:bodyPr>
            <a:normAutofit fontScale="92500"/>
          </a:bodyPr>
          <a:lstStyle/>
          <a:p>
            <a:pPr marL="109728" indent="0">
              <a:buNone/>
            </a:pPr>
            <a:r>
              <a:rPr lang="en-US" sz="1800" dirty="0"/>
              <a:t>U5-U6 practices will be overseen by Coach Smith and MSC Select Staff. Team coaches should be attending and participating.</a:t>
            </a:r>
          </a:p>
          <a:p>
            <a:r>
              <a:rPr lang="en-US" sz="1800" dirty="0"/>
              <a:t>The first 2-3 sessions will be led by the MSC staff with coach assistance.  This allows our coaches to see how the practice sessions will run</a:t>
            </a:r>
          </a:p>
          <a:p>
            <a:r>
              <a:rPr lang="en-US" sz="1800" dirty="0"/>
              <a:t>The remaining sessions </a:t>
            </a:r>
            <a:r>
              <a:rPr lang="en-US" sz="1800" u="sng" dirty="0"/>
              <a:t>will be led by the parent coaches </a:t>
            </a:r>
            <a:r>
              <a:rPr lang="en-US" sz="1800" dirty="0"/>
              <a:t>with assistance from the staff coaches to help the parent coaches</a:t>
            </a:r>
          </a:p>
          <a:p>
            <a:pPr marL="109728" indent="0">
              <a:buNone/>
            </a:pPr>
            <a:r>
              <a:rPr lang="en-US" sz="1800" dirty="0"/>
              <a:t> </a:t>
            </a:r>
          </a:p>
          <a:p>
            <a:pPr marL="109728" indent="0">
              <a:buNone/>
            </a:pPr>
            <a:r>
              <a:rPr lang="en-US" sz="1800" dirty="0"/>
              <a:t>Each practice session will follow a dedicated age appropriate practice plan developed by MSC.</a:t>
            </a:r>
          </a:p>
          <a:p>
            <a:pPr marL="109728" indent="0">
              <a:buNone/>
            </a:pPr>
            <a:endParaRPr lang="en-US" sz="1800" dirty="0"/>
          </a:p>
          <a:p>
            <a:pPr marL="109728" indent="0">
              <a:buNone/>
            </a:pPr>
            <a:r>
              <a:rPr lang="en-US" sz="1800" dirty="0"/>
              <a:t>Practice times for these age groups will be as follows:</a:t>
            </a:r>
          </a:p>
          <a:p>
            <a:pPr marL="365760" lvl="1" indent="0">
              <a:buNone/>
            </a:pPr>
            <a:r>
              <a:rPr lang="en-US" sz="1800" dirty="0"/>
              <a:t>Age Group		Days		Times</a:t>
            </a:r>
          </a:p>
          <a:p>
            <a:pPr marL="365760" lvl="1" indent="0">
              <a:buNone/>
            </a:pPr>
            <a:r>
              <a:rPr lang="en-US" sz="1800" dirty="0"/>
              <a:t>U5			Monday		5.00-6.00 or 6.00-7.00</a:t>
            </a:r>
          </a:p>
          <a:p>
            <a:pPr marL="365760" lvl="1" indent="0">
              <a:buNone/>
            </a:pPr>
            <a:r>
              <a:rPr lang="en-US" sz="1800" dirty="0"/>
              <a:t>U6			Tuesday (or)	5.00-6.00</a:t>
            </a:r>
          </a:p>
          <a:p>
            <a:pPr marL="365760" lvl="1" indent="0">
              <a:buNone/>
            </a:pPr>
            <a:r>
              <a:rPr lang="en-US" sz="1800" dirty="0"/>
              <a:t>U6			Thursday	6.00-7.00</a:t>
            </a:r>
          </a:p>
          <a:p>
            <a:pPr marL="109728" indent="0">
              <a:buNone/>
            </a:pPr>
            <a:endParaRPr lang="en-US" sz="1600" dirty="0"/>
          </a:p>
          <a:p>
            <a:pPr marL="365760" lvl="1" indent="0">
              <a:buNone/>
            </a:pPr>
            <a:r>
              <a:rPr lang="en-US" sz="1800" dirty="0"/>
              <a:t>*Practices will be held on Field 5</a:t>
            </a:r>
            <a:r>
              <a:rPr lang="en-US" sz="1800" dirty="0">
                <a:solidFill>
                  <a:srgbClr val="FF0000"/>
                </a:solidFill>
              </a:rPr>
              <a:t> </a:t>
            </a:r>
            <a:r>
              <a:rPr lang="en-US" sz="1800" dirty="0"/>
              <a:t>at RSSP</a:t>
            </a:r>
          </a:p>
        </p:txBody>
      </p:sp>
      <p:sp>
        <p:nvSpPr>
          <p:cNvPr id="3" name="Title 2"/>
          <p:cNvSpPr>
            <a:spLocks noGrp="1"/>
          </p:cNvSpPr>
          <p:nvPr>
            <p:ph type="title"/>
          </p:nvPr>
        </p:nvSpPr>
        <p:spPr>
          <a:xfrm>
            <a:off x="457200" y="0"/>
            <a:ext cx="8229600" cy="1143000"/>
          </a:xfrm>
        </p:spPr>
        <p:txBody>
          <a:bodyPr>
            <a:normAutofit/>
          </a:bodyPr>
          <a:lstStyle/>
          <a:p>
            <a:r>
              <a:rPr lang="en-US" sz="3200" dirty="0"/>
              <a:t>U5-U6 Practices</a:t>
            </a:r>
          </a:p>
        </p:txBody>
      </p:sp>
    </p:spTree>
    <p:extLst>
      <p:ext uri="{BB962C8B-B14F-4D97-AF65-F5344CB8AC3E}">
        <p14:creationId xmlns:p14="http://schemas.microsoft.com/office/powerpoint/2010/main" val="11794153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5029200"/>
          </a:xfrm>
        </p:spPr>
        <p:txBody>
          <a:bodyPr>
            <a:normAutofit fontScale="85000" lnSpcReduction="10000"/>
          </a:bodyPr>
          <a:lstStyle/>
          <a:p>
            <a:pPr marL="109728" indent="0">
              <a:buNone/>
            </a:pPr>
            <a:r>
              <a:rPr lang="en-US" sz="1800" dirty="0"/>
              <a:t>U5 games will be </a:t>
            </a:r>
            <a:r>
              <a:rPr lang="en-US" sz="1800" u="sng" dirty="0"/>
              <a:t>led by the parent coaches</a:t>
            </a:r>
            <a:r>
              <a:rPr lang="en-US" sz="1800" dirty="0"/>
              <a:t> with assistance from the staff coaches.  MSC Staff will facilitate and direct the overall game flow each Saturday</a:t>
            </a:r>
          </a:p>
          <a:p>
            <a:pPr marL="109728" indent="0">
              <a:buNone/>
            </a:pPr>
            <a:endParaRPr lang="en-US" sz="1800" dirty="0"/>
          </a:p>
          <a:p>
            <a:pPr marL="109728" indent="0">
              <a:buNone/>
            </a:pPr>
            <a:r>
              <a:rPr lang="en-US" sz="1800" dirty="0"/>
              <a:t>U5 will play 3 round robin games each Saturday.  One team will be the Home team and stay on the same field.  The Away team will rotate for each game.  The format will be a 10 min warm-up followed by 3,  +/- 12 minute games</a:t>
            </a:r>
          </a:p>
          <a:p>
            <a:pPr marL="109728" indent="0">
              <a:buNone/>
            </a:pPr>
            <a:endParaRPr lang="en-US" sz="1800" dirty="0"/>
          </a:p>
          <a:p>
            <a:pPr marL="109728" indent="0">
              <a:buNone/>
            </a:pPr>
            <a:r>
              <a:rPr lang="en-US" sz="1800" dirty="0"/>
              <a:t>U6 games will be </a:t>
            </a:r>
            <a:r>
              <a:rPr lang="en-US" sz="1800" u="sng" dirty="0"/>
              <a:t>led by the parent coaches</a:t>
            </a:r>
            <a:r>
              <a:rPr lang="en-US" sz="1800" dirty="0"/>
              <a:t> and will play a single game per scheduled time.  We will have Coach Mike or staff coaches floating to observe, provide suggestions or answer questions</a:t>
            </a:r>
          </a:p>
          <a:p>
            <a:pPr marL="109728" indent="0">
              <a:buNone/>
            </a:pPr>
            <a:endParaRPr lang="en-US" sz="1800" dirty="0"/>
          </a:p>
          <a:p>
            <a:pPr marL="109728" indent="0">
              <a:buNone/>
            </a:pPr>
            <a:r>
              <a:rPr lang="en-US" sz="1800" dirty="0"/>
              <a:t>Game objectives for U5 and U6:</a:t>
            </a:r>
          </a:p>
          <a:p>
            <a:r>
              <a:rPr lang="en-US" sz="1800" dirty="0"/>
              <a:t>Coach, encourage and recognize the skills that were used in the Monday practice</a:t>
            </a:r>
          </a:p>
          <a:p>
            <a:r>
              <a:rPr lang="en-US" sz="1800" dirty="0"/>
              <a:t>All restarts will be from the coaches, rolling (not tossing) a ball back into play from the general area the ball left play</a:t>
            </a:r>
          </a:p>
          <a:p>
            <a:r>
              <a:rPr lang="en-US" sz="1800" dirty="0"/>
              <a:t>There are no kick-offs, goal kicks, corner kicks, throw-ins, free kicks or penalty kicks</a:t>
            </a:r>
          </a:p>
          <a:p>
            <a:r>
              <a:rPr lang="en-US" sz="1800" dirty="0"/>
              <a:t>There are no goalies</a:t>
            </a:r>
          </a:p>
          <a:p>
            <a:r>
              <a:rPr lang="en-US" sz="1800" dirty="0"/>
              <a:t>There are no referees </a:t>
            </a:r>
          </a:p>
          <a:p>
            <a:endParaRPr lang="en-US" sz="1800" dirty="0"/>
          </a:p>
          <a:p>
            <a:endParaRPr lang="en-US" sz="1800" dirty="0"/>
          </a:p>
          <a:p>
            <a:endParaRPr lang="en-US" sz="1800" dirty="0"/>
          </a:p>
          <a:p>
            <a:endParaRPr lang="en-US" sz="1800" dirty="0"/>
          </a:p>
          <a:p>
            <a:endParaRPr lang="en-US" sz="1800" dirty="0"/>
          </a:p>
        </p:txBody>
      </p:sp>
      <p:sp>
        <p:nvSpPr>
          <p:cNvPr id="3" name="Title 2"/>
          <p:cNvSpPr>
            <a:spLocks noGrp="1"/>
          </p:cNvSpPr>
          <p:nvPr>
            <p:ph type="title"/>
          </p:nvPr>
        </p:nvSpPr>
        <p:spPr>
          <a:xfrm>
            <a:off x="457200" y="0"/>
            <a:ext cx="8229600" cy="1143000"/>
          </a:xfrm>
        </p:spPr>
        <p:txBody>
          <a:bodyPr>
            <a:normAutofit/>
          </a:bodyPr>
          <a:lstStyle/>
          <a:p>
            <a:r>
              <a:rPr lang="en-US" sz="3200" dirty="0"/>
              <a:t>U5-U6 Games</a:t>
            </a:r>
          </a:p>
        </p:txBody>
      </p:sp>
    </p:spTree>
    <p:extLst>
      <p:ext uri="{BB962C8B-B14F-4D97-AF65-F5344CB8AC3E}">
        <p14:creationId xmlns:p14="http://schemas.microsoft.com/office/powerpoint/2010/main" val="20934682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5029200"/>
          </a:xfrm>
        </p:spPr>
        <p:txBody>
          <a:bodyPr>
            <a:noAutofit/>
          </a:bodyPr>
          <a:lstStyle/>
          <a:p>
            <a:pPr marL="109728" indent="0">
              <a:buNone/>
            </a:pPr>
            <a:r>
              <a:rPr lang="en-US" sz="1700" dirty="0"/>
              <a:t>U7 practices will be overseen by Coach Smith and MSC Select Staff. Team coaches should be attending and participating.</a:t>
            </a:r>
          </a:p>
          <a:p>
            <a:r>
              <a:rPr lang="en-US" sz="1700" dirty="0"/>
              <a:t>The first 2-3 practice sessions will be led by the MSC staff with coach assistance.  This allows new coaches to see how the practice sessions will run that have not been through our U5 or U6 Academy</a:t>
            </a:r>
          </a:p>
          <a:p>
            <a:r>
              <a:rPr lang="en-US" sz="1700" dirty="0"/>
              <a:t>The remaining sessions </a:t>
            </a:r>
            <a:r>
              <a:rPr lang="en-US" sz="1700" u="sng" dirty="0"/>
              <a:t>will be led by the parent coaches</a:t>
            </a:r>
            <a:r>
              <a:rPr lang="en-US" sz="1700" dirty="0"/>
              <a:t> with assistance from the staff coaches to help the parent coaches</a:t>
            </a:r>
          </a:p>
          <a:p>
            <a:pPr marL="109728" indent="0">
              <a:buNone/>
            </a:pPr>
            <a:r>
              <a:rPr lang="en-US" sz="1700" dirty="0"/>
              <a:t> </a:t>
            </a:r>
          </a:p>
          <a:p>
            <a:pPr marL="109728" indent="0">
              <a:buNone/>
            </a:pPr>
            <a:r>
              <a:rPr lang="en-US" sz="1700" dirty="0"/>
              <a:t>Each practice session will follow a dedicated age appropriate practice plan developed by MSC.</a:t>
            </a:r>
          </a:p>
          <a:p>
            <a:pPr marL="109728" indent="0">
              <a:buNone/>
            </a:pPr>
            <a:endParaRPr lang="en-US" sz="1700" dirty="0"/>
          </a:p>
          <a:p>
            <a:pPr marL="109728" indent="0">
              <a:buNone/>
            </a:pPr>
            <a:r>
              <a:rPr lang="en-US" sz="1700" dirty="0"/>
              <a:t>Practice times for these age groups will be as follows:</a:t>
            </a:r>
          </a:p>
          <a:p>
            <a:pPr marL="365760" lvl="1" indent="0">
              <a:buNone/>
            </a:pPr>
            <a:r>
              <a:rPr lang="en-US" sz="1700" dirty="0"/>
              <a:t>Age Group		Days		Times</a:t>
            </a:r>
          </a:p>
          <a:p>
            <a:pPr marL="365760" lvl="1" indent="0">
              <a:buNone/>
            </a:pPr>
            <a:r>
              <a:rPr lang="en-US" sz="1700" dirty="0"/>
              <a:t>U7			Tuesday (or)	6.00-7.00</a:t>
            </a:r>
          </a:p>
          <a:p>
            <a:pPr marL="365760" lvl="1" indent="0">
              <a:buNone/>
            </a:pPr>
            <a:r>
              <a:rPr lang="en-US" sz="1700" dirty="0"/>
              <a:t>U7			Thursday	5.00-6.00</a:t>
            </a:r>
          </a:p>
          <a:p>
            <a:pPr marL="109728" indent="0">
              <a:buNone/>
            </a:pPr>
            <a:endParaRPr lang="en-US" sz="1700" dirty="0"/>
          </a:p>
          <a:p>
            <a:pPr marL="365760" lvl="1" indent="0">
              <a:buNone/>
            </a:pPr>
            <a:r>
              <a:rPr lang="en-US" sz="1700" dirty="0"/>
              <a:t>*Practices will be held on Field 5 at RSSP</a:t>
            </a:r>
          </a:p>
        </p:txBody>
      </p:sp>
      <p:sp>
        <p:nvSpPr>
          <p:cNvPr id="3" name="Title 2"/>
          <p:cNvSpPr>
            <a:spLocks noGrp="1"/>
          </p:cNvSpPr>
          <p:nvPr>
            <p:ph type="title"/>
          </p:nvPr>
        </p:nvSpPr>
        <p:spPr>
          <a:xfrm>
            <a:off x="457200" y="0"/>
            <a:ext cx="8229600" cy="1143000"/>
          </a:xfrm>
        </p:spPr>
        <p:txBody>
          <a:bodyPr>
            <a:normAutofit/>
          </a:bodyPr>
          <a:lstStyle/>
          <a:p>
            <a:r>
              <a:rPr lang="en-US" sz="3200" dirty="0"/>
              <a:t>U7 Practices</a:t>
            </a:r>
          </a:p>
        </p:txBody>
      </p:sp>
    </p:spTree>
    <p:extLst>
      <p:ext uri="{BB962C8B-B14F-4D97-AF65-F5344CB8AC3E}">
        <p14:creationId xmlns:p14="http://schemas.microsoft.com/office/powerpoint/2010/main" val="30291573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5029200"/>
          </a:xfrm>
        </p:spPr>
        <p:txBody>
          <a:bodyPr>
            <a:normAutofit/>
          </a:bodyPr>
          <a:lstStyle/>
          <a:p>
            <a:pPr marL="109728" indent="0">
              <a:buNone/>
            </a:pPr>
            <a:r>
              <a:rPr lang="en-US" sz="1800" dirty="0"/>
              <a:t>U7 games will be led by the parent coaches and will play a single game per scheduled time.  We will have Coach Mike, Staff Coaches or Commissioners floating to observe, provide suggestions or answer questions</a:t>
            </a:r>
          </a:p>
          <a:p>
            <a:pPr marL="109728" indent="0">
              <a:buNone/>
            </a:pPr>
            <a:endParaRPr lang="en-US" sz="1800" dirty="0"/>
          </a:p>
          <a:p>
            <a:pPr marL="109728" indent="0">
              <a:buNone/>
            </a:pPr>
            <a:r>
              <a:rPr lang="en-US" sz="1800" dirty="0"/>
              <a:t>Game objectives for U7:</a:t>
            </a:r>
          </a:p>
          <a:p>
            <a:r>
              <a:rPr lang="en-US" sz="1800" dirty="0"/>
              <a:t>Coach, encourage and recognize the skills that were used in the Tues/Thurs practices</a:t>
            </a:r>
          </a:p>
          <a:p>
            <a:r>
              <a:rPr lang="en-US" sz="1800" dirty="0"/>
              <a:t>All restarts are per FIFA rules (throw-ins, goal kicks, corner kicks, etc.)</a:t>
            </a:r>
          </a:p>
          <a:p>
            <a:r>
              <a:rPr lang="en-US" sz="1800" dirty="0"/>
              <a:t>On goal kicks, opposing players must start behind the build out line</a:t>
            </a:r>
          </a:p>
          <a:p>
            <a:r>
              <a:rPr lang="en-US" sz="1800" dirty="0"/>
              <a:t>There are no goalies</a:t>
            </a:r>
          </a:p>
          <a:p>
            <a:r>
              <a:rPr lang="en-US" sz="1800" dirty="0"/>
              <a:t>There are referees and coaches should be coaching from the sideline</a:t>
            </a:r>
          </a:p>
          <a:p>
            <a:pPr lvl="1"/>
            <a:r>
              <a:rPr lang="en-US" sz="1500" dirty="0"/>
              <a:t>Note:  These are young referees and are generally someone’s middle or high school aged son or daughter.  Please be respectful and treat them as you would want someone to treat your own child</a:t>
            </a:r>
          </a:p>
          <a:p>
            <a:endParaRPr lang="en-US" sz="1800" dirty="0"/>
          </a:p>
          <a:p>
            <a:endParaRPr lang="en-US" sz="1800" dirty="0"/>
          </a:p>
          <a:p>
            <a:endParaRPr lang="en-US" sz="1800" dirty="0"/>
          </a:p>
          <a:p>
            <a:endParaRPr lang="en-US" sz="1800" dirty="0"/>
          </a:p>
          <a:p>
            <a:endParaRPr lang="en-US" sz="1800" dirty="0"/>
          </a:p>
        </p:txBody>
      </p:sp>
      <p:sp>
        <p:nvSpPr>
          <p:cNvPr id="3" name="Title 2"/>
          <p:cNvSpPr>
            <a:spLocks noGrp="1"/>
          </p:cNvSpPr>
          <p:nvPr>
            <p:ph type="title"/>
          </p:nvPr>
        </p:nvSpPr>
        <p:spPr>
          <a:xfrm>
            <a:off x="457200" y="0"/>
            <a:ext cx="8229600" cy="1143000"/>
          </a:xfrm>
        </p:spPr>
        <p:txBody>
          <a:bodyPr>
            <a:normAutofit/>
          </a:bodyPr>
          <a:lstStyle/>
          <a:p>
            <a:r>
              <a:rPr lang="en-US" sz="3200" dirty="0"/>
              <a:t>U7 Games</a:t>
            </a:r>
          </a:p>
        </p:txBody>
      </p:sp>
    </p:spTree>
    <p:extLst>
      <p:ext uri="{BB962C8B-B14F-4D97-AF65-F5344CB8AC3E}">
        <p14:creationId xmlns:p14="http://schemas.microsoft.com/office/powerpoint/2010/main" val="10590660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normAutofit/>
          </a:bodyPr>
          <a:lstStyle/>
          <a:p>
            <a:r>
              <a:rPr lang="en-US" sz="3200" dirty="0"/>
              <a:t>U8 Practices</a:t>
            </a:r>
          </a:p>
        </p:txBody>
      </p:sp>
      <p:sp>
        <p:nvSpPr>
          <p:cNvPr id="4" name="Content Placeholder 1"/>
          <p:cNvSpPr txBox="1">
            <a:spLocks/>
          </p:cNvSpPr>
          <p:nvPr/>
        </p:nvSpPr>
        <p:spPr>
          <a:xfrm>
            <a:off x="381000" y="1143000"/>
            <a:ext cx="8382000" cy="4800600"/>
          </a:xfrm>
          <a:prstGeom prst="rect">
            <a:avLst/>
          </a:prstGeom>
        </p:spPr>
        <p:txBody>
          <a:bodyPr vert="horz">
            <a:normAutofit lnSpcReduction="1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sz="1700" dirty="0"/>
              <a:t>This spring season all U8 teams will practice two days a week with optional Tech Session</a:t>
            </a:r>
          </a:p>
          <a:p>
            <a:pPr lvl="1"/>
            <a:r>
              <a:rPr lang="en-US" sz="1700" dirty="0"/>
              <a:t>Tuesdays 5-6:15pm for boys teams, and 6:15-7:30pm for girls teams</a:t>
            </a:r>
          </a:p>
          <a:p>
            <a:pPr lvl="1"/>
            <a:r>
              <a:rPr lang="en-US" sz="1700" dirty="0"/>
              <a:t>Thursdays 5-6:15pm for girls teams, and 6:15-7:30 for boys teams</a:t>
            </a:r>
          </a:p>
          <a:p>
            <a:pPr lvl="1"/>
            <a:r>
              <a:rPr lang="en-US" sz="1700" dirty="0"/>
              <a:t>All practices will be on Field 4</a:t>
            </a:r>
            <a:endParaRPr lang="en-US" sz="1700" b="1" i="1" dirty="0">
              <a:solidFill>
                <a:srgbClr val="FF0000"/>
              </a:solidFill>
            </a:endParaRPr>
          </a:p>
          <a:p>
            <a:pPr lvl="1"/>
            <a:r>
              <a:rPr lang="en-US" sz="1700" dirty="0"/>
              <a:t>Tuesday’s practice will be held by MSC 8U Academy Director Erich </a:t>
            </a:r>
            <a:r>
              <a:rPr lang="en-US" sz="1700" dirty="0" err="1"/>
              <a:t>Delfs</a:t>
            </a:r>
            <a:r>
              <a:rPr lang="en-US" sz="1700" dirty="0"/>
              <a:t>, MSC coaches and Staff coaches</a:t>
            </a:r>
          </a:p>
          <a:p>
            <a:pPr lvl="2"/>
            <a:r>
              <a:rPr lang="en-US" sz="1500" u="sng" dirty="0"/>
              <a:t>Team volunteer coaches need to attend as well</a:t>
            </a:r>
            <a:endParaRPr lang="en-US" sz="1500" dirty="0"/>
          </a:p>
          <a:p>
            <a:pPr lvl="1"/>
            <a:r>
              <a:rPr lang="en-US" sz="1700" dirty="0"/>
              <a:t>Thursday’s practices will be led by team volunteer coaches</a:t>
            </a:r>
          </a:p>
          <a:p>
            <a:pPr lvl="2"/>
            <a:r>
              <a:rPr lang="en-US" sz="1500" dirty="0"/>
              <a:t>MSC 8U Academy Director and MSC coaches will be there to assist volunteer coaches</a:t>
            </a:r>
          </a:p>
          <a:p>
            <a:pPr lvl="1"/>
            <a:r>
              <a:rPr lang="en-US" sz="1700" dirty="0"/>
              <a:t>Optional Technical Session for players on Friday nights with Coach Fifi There will be a session for the boys and a session for the girls. Times are TBD</a:t>
            </a:r>
          </a:p>
          <a:p>
            <a:r>
              <a:rPr lang="en-US" sz="1700" dirty="0"/>
              <a:t>The Rec TD will provide age appropriate curriculum for volunteer coaches to follow during Thursday practice</a:t>
            </a:r>
          </a:p>
          <a:p>
            <a:endParaRPr lang="en-US" sz="1700" dirty="0"/>
          </a:p>
          <a:p>
            <a:r>
              <a:rPr lang="en-US" sz="1700" dirty="0"/>
              <a:t>U8 practices will start next Tuesday, March 6</a:t>
            </a:r>
            <a:r>
              <a:rPr lang="en-US" sz="1700" baseline="30000" dirty="0"/>
              <a:t>th</a:t>
            </a:r>
          </a:p>
        </p:txBody>
      </p:sp>
    </p:spTree>
    <p:extLst>
      <p:ext uri="{BB962C8B-B14F-4D97-AF65-F5344CB8AC3E}">
        <p14:creationId xmlns:p14="http://schemas.microsoft.com/office/powerpoint/2010/main" val="17246424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525963"/>
          </a:xfrm>
        </p:spPr>
        <p:txBody>
          <a:bodyPr>
            <a:normAutofit/>
          </a:bodyPr>
          <a:lstStyle/>
          <a:p>
            <a:r>
              <a:rPr lang="en-US" sz="1700" dirty="0"/>
              <a:t>U8 games will be led by the parent coaches.</a:t>
            </a:r>
          </a:p>
          <a:p>
            <a:endParaRPr lang="en-US" sz="1700" dirty="0"/>
          </a:p>
          <a:p>
            <a:r>
              <a:rPr lang="en-US" sz="1700" dirty="0"/>
              <a:t>Game Objectives for U8</a:t>
            </a:r>
          </a:p>
          <a:p>
            <a:pPr lvl="1"/>
            <a:r>
              <a:rPr lang="en-US" sz="1700" dirty="0"/>
              <a:t>Games will be small sided 4v4 format. </a:t>
            </a:r>
          </a:p>
          <a:p>
            <a:pPr lvl="1"/>
            <a:r>
              <a:rPr lang="en-US" sz="1700" dirty="0"/>
              <a:t>Games will be played in four, 12min quarters with a 5 min halftime.</a:t>
            </a:r>
          </a:p>
          <a:p>
            <a:pPr lvl="1"/>
            <a:r>
              <a:rPr lang="en-US" sz="1700" dirty="0"/>
              <a:t>No Goalkeepers</a:t>
            </a:r>
          </a:p>
          <a:p>
            <a:pPr lvl="1"/>
            <a:r>
              <a:rPr lang="en-US" sz="1700" dirty="0"/>
              <a:t>No Offside</a:t>
            </a:r>
          </a:p>
          <a:p>
            <a:pPr lvl="1"/>
            <a:r>
              <a:rPr lang="en-US" sz="1700" dirty="0"/>
              <a:t>All restarts are per FIFA rules (throw-ins, goal kicks, corner kicks, etc.)</a:t>
            </a:r>
          </a:p>
          <a:p>
            <a:pPr lvl="1"/>
            <a:r>
              <a:rPr lang="en-US" sz="1700" dirty="0"/>
              <a:t>On goal kicks, the defending team will start at midfield as the play out line. </a:t>
            </a:r>
          </a:p>
          <a:p>
            <a:pPr lvl="1"/>
            <a:endParaRPr lang="en-US" sz="1700" dirty="0"/>
          </a:p>
          <a:p>
            <a:r>
              <a:rPr lang="en-US" sz="1700" dirty="0"/>
              <a:t>There are referees and coaches should be coaching from the sideline</a:t>
            </a:r>
          </a:p>
          <a:p>
            <a:pPr lvl="1"/>
            <a:r>
              <a:rPr lang="en-US" sz="1400" dirty="0"/>
              <a:t>Note:  These are young referees and are generally someone’s middle or high school aged son or daughter.  Please be respectful and treat them as you would want someone to treat your own child</a:t>
            </a:r>
          </a:p>
          <a:p>
            <a:pPr lvl="2"/>
            <a:endParaRPr lang="en-US" sz="2000" dirty="0"/>
          </a:p>
        </p:txBody>
      </p:sp>
      <p:sp>
        <p:nvSpPr>
          <p:cNvPr id="3" name="Title 2"/>
          <p:cNvSpPr>
            <a:spLocks noGrp="1"/>
          </p:cNvSpPr>
          <p:nvPr>
            <p:ph type="title"/>
          </p:nvPr>
        </p:nvSpPr>
        <p:spPr>
          <a:xfrm>
            <a:off x="457200" y="0"/>
            <a:ext cx="8229600" cy="1143000"/>
          </a:xfrm>
        </p:spPr>
        <p:txBody>
          <a:bodyPr>
            <a:normAutofit/>
          </a:bodyPr>
          <a:lstStyle/>
          <a:p>
            <a:r>
              <a:rPr lang="en-US" sz="3200" dirty="0"/>
              <a:t>U8 Games</a:t>
            </a:r>
          </a:p>
        </p:txBody>
      </p:sp>
    </p:spTree>
    <p:extLst>
      <p:ext uri="{BB962C8B-B14F-4D97-AF65-F5344CB8AC3E}">
        <p14:creationId xmlns:p14="http://schemas.microsoft.com/office/powerpoint/2010/main" val="18526919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410200"/>
          </a:xfrm>
        </p:spPr>
        <p:txBody>
          <a:bodyPr>
            <a:normAutofit fontScale="92500" lnSpcReduction="10000"/>
          </a:bodyPr>
          <a:lstStyle/>
          <a:p>
            <a:r>
              <a:rPr lang="en-US" sz="2000" dirty="0"/>
              <a:t>U10 games will be led by the parent coaches.</a:t>
            </a:r>
          </a:p>
          <a:p>
            <a:endParaRPr lang="en-US" sz="2000" dirty="0"/>
          </a:p>
          <a:p>
            <a:r>
              <a:rPr lang="en-US" sz="2000" dirty="0"/>
              <a:t>Games will be 7v7 including keepers</a:t>
            </a:r>
          </a:p>
          <a:p>
            <a:pPr lvl="1"/>
            <a:r>
              <a:rPr lang="en-US" sz="1800" dirty="0"/>
              <a:t>Recommended formation is 1-2-3-1</a:t>
            </a:r>
          </a:p>
          <a:p>
            <a:pPr lvl="1"/>
            <a:endParaRPr lang="en-US" sz="1800" dirty="0"/>
          </a:p>
          <a:p>
            <a:r>
              <a:rPr lang="en-US" sz="2000" dirty="0"/>
              <a:t>Playout line will be used for all restarts</a:t>
            </a:r>
          </a:p>
          <a:p>
            <a:endParaRPr lang="en-US" sz="2000" dirty="0"/>
          </a:p>
          <a:p>
            <a:r>
              <a:rPr lang="en-US" sz="2000" dirty="0" err="1"/>
              <a:t>Offsides</a:t>
            </a:r>
            <a:r>
              <a:rPr lang="en-US" sz="2000" dirty="0"/>
              <a:t> will be standard rules (not the playout line)</a:t>
            </a:r>
          </a:p>
          <a:p>
            <a:endParaRPr lang="en-US" sz="1800" dirty="0"/>
          </a:p>
          <a:p>
            <a:r>
              <a:rPr lang="en-US" sz="2000" dirty="0"/>
              <a:t>No player should play more that 50% of game time in the same position</a:t>
            </a:r>
          </a:p>
          <a:p>
            <a:endParaRPr lang="en-US" sz="2200" dirty="0"/>
          </a:p>
          <a:p>
            <a:r>
              <a:rPr lang="en-US" sz="2000" dirty="0"/>
              <a:t>Coaches should be coaching from the sideline, be respectful of the referees and ensure their parents are too</a:t>
            </a:r>
          </a:p>
          <a:p>
            <a:pPr lvl="1"/>
            <a:r>
              <a:rPr lang="en-US" sz="1800" dirty="0"/>
              <a:t>Note:  These can be younger referees and are generally someone’s middle or high school aged son or daughter.  Please be respectful and treat them as you would want someone to treat your own child</a:t>
            </a:r>
          </a:p>
          <a:p>
            <a:pPr>
              <a:buFont typeface="Wingdings" panose="05000000000000000000" pitchFamily="2" charset="2"/>
              <a:buChar char="§"/>
            </a:pPr>
            <a:endParaRPr lang="en-US" dirty="0"/>
          </a:p>
        </p:txBody>
      </p:sp>
      <p:sp>
        <p:nvSpPr>
          <p:cNvPr id="3" name="Title 2"/>
          <p:cNvSpPr>
            <a:spLocks noGrp="1"/>
          </p:cNvSpPr>
          <p:nvPr>
            <p:ph type="title"/>
          </p:nvPr>
        </p:nvSpPr>
        <p:spPr>
          <a:xfrm>
            <a:off x="457200" y="0"/>
            <a:ext cx="8229600" cy="1143000"/>
          </a:xfrm>
        </p:spPr>
        <p:txBody>
          <a:bodyPr>
            <a:normAutofit/>
          </a:bodyPr>
          <a:lstStyle/>
          <a:p>
            <a:r>
              <a:rPr lang="en-US" sz="3200" dirty="0"/>
              <a:t>U10</a:t>
            </a:r>
          </a:p>
        </p:txBody>
      </p:sp>
    </p:spTree>
    <p:extLst>
      <p:ext uri="{BB962C8B-B14F-4D97-AF65-F5344CB8AC3E}">
        <p14:creationId xmlns:p14="http://schemas.microsoft.com/office/powerpoint/2010/main" val="2593282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525963"/>
          </a:xfrm>
        </p:spPr>
        <p:txBody>
          <a:bodyPr>
            <a:normAutofit/>
          </a:bodyPr>
          <a:lstStyle/>
          <a:p>
            <a:pPr marL="0" indent="0">
              <a:buNone/>
            </a:pPr>
            <a:r>
              <a:rPr lang="en-US" sz="2400" b="1" i="1" dirty="0"/>
              <a:t>“Uniting our community by creating a passion for so</a:t>
            </a:r>
            <a:r>
              <a:rPr lang="en-US" sz="2400" i="1" dirty="0"/>
              <a:t>c</a:t>
            </a:r>
            <a:r>
              <a:rPr lang="en-US" sz="2400" b="1" i="1" dirty="0"/>
              <a:t>cer.”</a:t>
            </a:r>
            <a:endParaRPr lang="en-US" sz="2400" b="1" dirty="0"/>
          </a:p>
          <a:p>
            <a:pPr marL="0" indent="0">
              <a:buNone/>
            </a:pPr>
            <a:endParaRPr lang="en-US" sz="1400" b="1" dirty="0"/>
          </a:p>
          <a:p>
            <a:pPr marL="0" indent="0">
              <a:buNone/>
            </a:pPr>
            <a:r>
              <a:rPr lang="en-US" sz="2400" b="1" dirty="0"/>
              <a:t>Enjoyment of the Game</a:t>
            </a:r>
          </a:p>
          <a:p>
            <a:pPr marL="0" indent="0">
              <a:buNone/>
            </a:pPr>
            <a:r>
              <a:rPr lang="en-US" sz="2400" dirty="0"/>
              <a:t>Our club endeavors to present techniques, tactics, training and game environments in such a manner which promotes all players’ enjoyment of soccer. Our goal is </a:t>
            </a:r>
            <a:r>
              <a:rPr lang="en-US" sz="2400" b="1" dirty="0">
                <a:solidFill>
                  <a:srgbClr val="FF0000"/>
                </a:solidFill>
              </a:rPr>
              <a:t>developing a life-long love of the game</a:t>
            </a:r>
            <a:r>
              <a:rPr lang="en-US" sz="2400" dirty="0"/>
              <a:t>, regardless of the eventual level of play a player attains.</a:t>
            </a:r>
          </a:p>
          <a:p>
            <a:pPr marL="0" indent="0">
              <a:buNone/>
            </a:pPr>
            <a:endParaRPr lang="en-US" b="1" dirty="0"/>
          </a:p>
          <a:p>
            <a:endParaRPr lang="en-US" dirty="0"/>
          </a:p>
        </p:txBody>
      </p:sp>
      <p:sp>
        <p:nvSpPr>
          <p:cNvPr id="2" name="Title 1"/>
          <p:cNvSpPr>
            <a:spLocks noGrp="1"/>
          </p:cNvSpPr>
          <p:nvPr>
            <p:ph type="title"/>
          </p:nvPr>
        </p:nvSpPr>
        <p:spPr>
          <a:xfrm>
            <a:off x="457200" y="0"/>
            <a:ext cx="8229600" cy="1143000"/>
          </a:xfrm>
        </p:spPr>
        <p:txBody>
          <a:bodyPr>
            <a:noAutofit/>
          </a:bodyPr>
          <a:lstStyle/>
          <a:p>
            <a:r>
              <a:rPr lang="en-US" sz="3200" dirty="0"/>
              <a:t>Club Mission Statement and Philosophy </a:t>
            </a:r>
          </a:p>
        </p:txBody>
      </p:sp>
    </p:spTree>
    <p:extLst>
      <p:ext uri="{BB962C8B-B14F-4D97-AF65-F5344CB8AC3E}">
        <p14:creationId xmlns:p14="http://schemas.microsoft.com/office/powerpoint/2010/main" val="32459052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65250" y="1143000"/>
            <a:ext cx="6413500" cy="4617720"/>
          </a:xfrm>
        </p:spPr>
      </p:pic>
      <p:sp>
        <p:nvSpPr>
          <p:cNvPr id="3" name="Title 2"/>
          <p:cNvSpPr>
            <a:spLocks noGrp="1"/>
          </p:cNvSpPr>
          <p:nvPr>
            <p:ph type="title"/>
          </p:nvPr>
        </p:nvSpPr>
        <p:spPr>
          <a:xfrm>
            <a:off x="457200" y="0"/>
            <a:ext cx="8229600" cy="1143000"/>
          </a:xfrm>
        </p:spPr>
        <p:txBody>
          <a:bodyPr>
            <a:normAutofit/>
          </a:bodyPr>
          <a:lstStyle/>
          <a:p>
            <a:r>
              <a:rPr lang="en-US" sz="3200" dirty="0"/>
              <a:t>Play Out Line Example</a:t>
            </a:r>
          </a:p>
        </p:txBody>
      </p:sp>
      <p:cxnSp>
        <p:nvCxnSpPr>
          <p:cNvPr id="5" name="Straight Arrow Connector 4"/>
          <p:cNvCxnSpPr/>
          <p:nvPr/>
        </p:nvCxnSpPr>
        <p:spPr>
          <a:xfrm flipV="1">
            <a:off x="5715000" y="3657600"/>
            <a:ext cx="0" cy="160020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6" name="Straight Arrow Connector 5"/>
          <p:cNvCxnSpPr/>
          <p:nvPr/>
        </p:nvCxnSpPr>
        <p:spPr>
          <a:xfrm flipH="1" flipV="1">
            <a:off x="5029200" y="2468880"/>
            <a:ext cx="685800" cy="278892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flipH="1" flipV="1">
            <a:off x="4971288" y="4724400"/>
            <a:ext cx="743712" cy="45720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5372100" y="5257800"/>
            <a:ext cx="240665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Blue team is behind the play out line</a:t>
            </a:r>
          </a:p>
        </p:txBody>
      </p:sp>
      <p:cxnSp>
        <p:nvCxnSpPr>
          <p:cNvPr id="11" name="Straight Arrow Connector 10"/>
          <p:cNvCxnSpPr/>
          <p:nvPr/>
        </p:nvCxnSpPr>
        <p:spPr>
          <a:xfrm>
            <a:off x="5772912" y="1524000"/>
            <a:ext cx="399288" cy="2407920"/>
          </a:xfrm>
          <a:prstGeom prst="straightConnector1">
            <a:avLst/>
          </a:prstGeom>
          <a:ln w="57150">
            <a:solidFill>
              <a:srgbClr val="002060"/>
            </a:solidFill>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a:off x="5772911" y="1524000"/>
            <a:ext cx="457200" cy="457200"/>
          </a:xfrm>
          <a:prstGeom prst="straightConnector1">
            <a:avLst/>
          </a:prstGeom>
          <a:ln w="57150">
            <a:solidFill>
              <a:srgbClr val="002060"/>
            </a:solidFill>
            <a:tailEnd type="triangle"/>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5527802" y="848636"/>
            <a:ext cx="2406650" cy="646331"/>
          </a:xfrm>
          <a:prstGeom prst="rect">
            <a:avLst/>
          </a:prstGeom>
          <a:ln>
            <a:solidFill>
              <a:srgbClr val="00206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a:t>Red can be inside the play out line</a:t>
            </a:r>
          </a:p>
        </p:txBody>
      </p:sp>
    </p:spTree>
    <p:extLst>
      <p:ext uri="{BB962C8B-B14F-4D97-AF65-F5344CB8AC3E}">
        <p14:creationId xmlns:p14="http://schemas.microsoft.com/office/powerpoint/2010/main" val="18407774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525963"/>
          </a:xfrm>
        </p:spPr>
        <p:txBody>
          <a:bodyPr>
            <a:normAutofit fontScale="55000" lnSpcReduction="20000"/>
          </a:bodyPr>
          <a:lstStyle/>
          <a:p>
            <a:r>
              <a:rPr lang="en-US" sz="2900" dirty="0"/>
              <a:t>With the lower numbers at the U14 age group, we will continue this group as a coed division again this season.  The Club closely monitored games and discussions with players, parents and coaches were positive.</a:t>
            </a:r>
          </a:p>
          <a:p>
            <a:endParaRPr lang="en-US" sz="2900" dirty="0"/>
          </a:p>
          <a:p>
            <a:r>
              <a:rPr lang="en-US" sz="2900" dirty="0"/>
              <a:t>U19 will play 9v9 this season as an opportunity to allow players to get more touches and move to 6 teams</a:t>
            </a:r>
          </a:p>
          <a:p>
            <a:pPr marL="109728" indent="0">
              <a:buNone/>
            </a:pPr>
            <a:endParaRPr lang="en-US" sz="2900" dirty="0"/>
          </a:p>
          <a:p>
            <a:r>
              <a:rPr lang="en-US" sz="2900" dirty="0"/>
              <a:t>Games will be 9v9 including keepers</a:t>
            </a:r>
          </a:p>
          <a:p>
            <a:pPr lvl="1"/>
            <a:r>
              <a:rPr lang="en-US" sz="2600" dirty="0"/>
              <a:t>Recommended formation is 1-3-4-1</a:t>
            </a:r>
          </a:p>
          <a:p>
            <a:endParaRPr lang="en-US" sz="2900" dirty="0"/>
          </a:p>
          <a:p>
            <a:r>
              <a:rPr lang="en-US" sz="2900" dirty="0"/>
              <a:t>No heading for U12</a:t>
            </a:r>
          </a:p>
          <a:p>
            <a:endParaRPr lang="en-US" sz="2900" dirty="0"/>
          </a:p>
          <a:p>
            <a:r>
              <a:rPr lang="en-US" sz="2900" dirty="0"/>
              <a:t>No player should play more that 50% of game time in the same position</a:t>
            </a:r>
          </a:p>
          <a:p>
            <a:endParaRPr lang="en-US" sz="2900" dirty="0"/>
          </a:p>
          <a:p>
            <a:r>
              <a:rPr lang="en-US" sz="2900" dirty="0"/>
              <a:t>Coaches should be coaching from the sideline, be respectful of the referees and ensure their parents are too</a:t>
            </a:r>
          </a:p>
          <a:p>
            <a:pPr lvl="1"/>
            <a:r>
              <a:rPr lang="en-US" sz="2600" dirty="0"/>
              <a:t>Note:  These can be younger referees and are generally someone’s middle or high school aged son or daughter.  Please be respectful and treat them as you would want someone to treat your own child</a:t>
            </a:r>
          </a:p>
          <a:p>
            <a:pPr>
              <a:buFont typeface="Wingdings" panose="05000000000000000000" pitchFamily="2" charset="2"/>
              <a:buChar char="§"/>
            </a:pPr>
            <a:endParaRPr lang="en-US" dirty="0"/>
          </a:p>
        </p:txBody>
      </p:sp>
      <p:sp>
        <p:nvSpPr>
          <p:cNvPr id="3" name="Title 2"/>
          <p:cNvSpPr>
            <a:spLocks noGrp="1"/>
          </p:cNvSpPr>
          <p:nvPr>
            <p:ph type="title"/>
          </p:nvPr>
        </p:nvSpPr>
        <p:spPr>
          <a:xfrm>
            <a:off x="457200" y="0"/>
            <a:ext cx="8229600" cy="1143000"/>
          </a:xfrm>
        </p:spPr>
        <p:txBody>
          <a:bodyPr>
            <a:normAutofit/>
          </a:bodyPr>
          <a:lstStyle/>
          <a:p>
            <a:r>
              <a:rPr lang="en-US" sz="3200" dirty="0"/>
              <a:t>U12, U14-Coed &amp; U19-Coed</a:t>
            </a:r>
          </a:p>
        </p:txBody>
      </p:sp>
    </p:spTree>
    <p:extLst>
      <p:ext uri="{BB962C8B-B14F-4D97-AF65-F5344CB8AC3E}">
        <p14:creationId xmlns:p14="http://schemas.microsoft.com/office/powerpoint/2010/main" val="11135401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525963"/>
          </a:xfrm>
        </p:spPr>
        <p:txBody>
          <a:bodyPr>
            <a:normAutofit/>
          </a:bodyPr>
          <a:lstStyle/>
          <a:p>
            <a:pPr>
              <a:buFont typeface="Wingdings" panose="05000000000000000000" pitchFamily="2" charset="2"/>
              <a:buChar char="§"/>
            </a:pPr>
            <a:r>
              <a:rPr lang="en-US" sz="2400" dirty="0"/>
              <a:t>We have an opportunity to schedule inter-club games for a team from both divisions.</a:t>
            </a:r>
          </a:p>
          <a:p>
            <a:pPr>
              <a:buFont typeface="Wingdings" panose="05000000000000000000" pitchFamily="2" charset="2"/>
              <a:buChar char="§"/>
            </a:pPr>
            <a:r>
              <a:rPr lang="en-US" sz="2400" dirty="0"/>
              <a:t>A Saturday near the end of the season, we may host a few teams from Nolensville Soccer Club.</a:t>
            </a:r>
          </a:p>
          <a:p>
            <a:pPr>
              <a:buFont typeface="Wingdings" panose="05000000000000000000" pitchFamily="2" charset="2"/>
              <a:buChar char="§"/>
            </a:pPr>
            <a:endParaRPr lang="en-US" sz="2400" dirty="0"/>
          </a:p>
          <a:p>
            <a:pPr>
              <a:buFont typeface="Wingdings" panose="05000000000000000000" pitchFamily="2" charset="2"/>
              <a:buChar char="§"/>
            </a:pPr>
            <a:r>
              <a:rPr lang="en-US" sz="2400" dirty="0"/>
              <a:t>This is an opportunity for the older age groups with limited numbers of teams to get exposure to additional teams and build inter-club relationships.</a:t>
            </a:r>
          </a:p>
        </p:txBody>
      </p:sp>
      <p:sp>
        <p:nvSpPr>
          <p:cNvPr id="3" name="Title 2"/>
          <p:cNvSpPr>
            <a:spLocks noGrp="1"/>
          </p:cNvSpPr>
          <p:nvPr>
            <p:ph type="title"/>
          </p:nvPr>
        </p:nvSpPr>
        <p:spPr>
          <a:xfrm>
            <a:off x="457200" y="0"/>
            <a:ext cx="8229600" cy="1143000"/>
          </a:xfrm>
        </p:spPr>
        <p:txBody>
          <a:bodyPr>
            <a:normAutofit/>
          </a:bodyPr>
          <a:lstStyle/>
          <a:p>
            <a:r>
              <a:rPr lang="en-US" sz="3200" dirty="0"/>
              <a:t>U14 and U19</a:t>
            </a:r>
          </a:p>
        </p:txBody>
      </p:sp>
    </p:spTree>
    <p:extLst>
      <p:ext uri="{BB962C8B-B14F-4D97-AF65-F5344CB8AC3E}">
        <p14:creationId xmlns:p14="http://schemas.microsoft.com/office/powerpoint/2010/main" val="3005681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1800" dirty="0"/>
              <a:t> Rec Technical Sessions offered this Spring for the older age groups</a:t>
            </a:r>
          </a:p>
          <a:p>
            <a:pPr lvl="1"/>
            <a:r>
              <a:rPr lang="en-US" sz="1800" b="1" dirty="0"/>
              <a:t>U10 &amp; U12 on Friday, 5:30-6:30pm on Field TBD</a:t>
            </a:r>
          </a:p>
          <a:p>
            <a:pPr lvl="1"/>
            <a:r>
              <a:rPr lang="en-US" sz="1800" b="1" dirty="0"/>
              <a:t>U14 &amp; U19 on Friday, 6:30-7:30pm on Field TBD</a:t>
            </a:r>
          </a:p>
          <a:p>
            <a:pPr lvl="1"/>
            <a:endParaRPr lang="en-US" sz="1600" dirty="0"/>
          </a:p>
          <a:p>
            <a:r>
              <a:rPr lang="en-US" sz="1800" dirty="0"/>
              <a:t>This is an opportunity for older players who want an extra practice, middle/HS players looking for additional technical coaching, or for parents that just need to get the tweens/teens off the devices</a:t>
            </a:r>
          </a:p>
          <a:p>
            <a:endParaRPr lang="en-US" sz="1800" dirty="0"/>
          </a:p>
          <a:p>
            <a:r>
              <a:rPr lang="en-US" sz="1800" dirty="0"/>
              <a:t>Technical Director Matt Manning will be leading these sessions each week</a:t>
            </a:r>
          </a:p>
        </p:txBody>
      </p:sp>
      <p:sp>
        <p:nvSpPr>
          <p:cNvPr id="3" name="Title 2"/>
          <p:cNvSpPr>
            <a:spLocks noGrp="1"/>
          </p:cNvSpPr>
          <p:nvPr>
            <p:ph type="title"/>
          </p:nvPr>
        </p:nvSpPr>
        <p:spPr>
          <a:xfrm>
            <a:off x="457200" y="0"/>
            <a:ext cx="8229600" cy="1143000"/>
          </a:xfrm>
        </p:spPr>
        <p:txBody>
          <a:bodyPr>
            <a:normAutofit/>
          </a:bodyPr>
          <a:lstStyle/>
          <a:p>
            <a:r>
              <a:rPr lang="en-US" sz="3200" dirty="0"/>
              <a:t>Technical Sessions U10-U19</a:t>
            </a:r>
          </a:p>
        </p:txBody>
      </p:sp>
    </p:spTree>
    <p:extLst>
      <p:ext uri="{BB962C8B-B14F-4D97-AF65-F5344CB8AC3E}">
        <p14:creationId xmlns:p14="http://schemas.microsoft.com/office/powerpoint/2010/main" val="8910773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458200" cy="5105400"/>
          </a:xfrm>
        </p:spPr>
        <p:txBody>
          <a:bodyPr>
            <a:normAutofit/>
          </a:bodyPr>
          <a:lstStyle/>
          <a:p>
            <a:r>
              <a:rPr lang="en-US" sz="2000" dirty="0"/>
              <a:t>2/28	Start Contacting Players</a:t>
            </a:r>
          </a:p>
          <a:p>
            <a:r>
              <a:rPr lang="en-US" sz="2000" dirty="0"/>
              <a:t>3/3  	MSC Shop Day at Dick’s Sporting Goods</a:t>
            </a:r>
          </a:p>
          <a:p>
            <a:r>
              <a:rPr lang="en-US" sz="2000" dirty="0"/>
              <a:t>3/5	 	First Week of Practice</a:t>
            </a:r>
          </a:p>
          <a:p>
            <a:r>
              <a:rPr lang="en-US" sz="2000" dirty="0"/>
              <a:t>3/10	Coaches Education With CCA @ MTSU</a:t>
            </a:r>
          </a:p>
          <a:p>
            <a:r>
              <a:rPr lang="en-US" sz="2000" dirty="0"/>
              <a:t>3/17	First U5-U14 Recreational League Games</a:t>
            </a:r>
          </a:p>
          <a:p>
            <a:r>
              <a:rPr lang="en-US" sz="2000" dirty="0"/>
              <a:t>3/19	First U19 Games</a:t>
            </a:r>
          </a:p>
          <a:p>
            <a:r>
              <a:rPr lang="en-US" sz="2000" dirty="0"/>
              <a:t>3/31-4/1	2</a:t>
            </a:r>
            <a:r>
              <a:rPr lang="en-US" sz="2000" baseline="30000" dirty="0"/>
              <a:t>nd</a:t>
            </a:r>
            <a:r>
              <a:rPr lang="en-US" sz="2000" dirty="0"/>
              <a:t> Weekend of Spring Break – No Games</a:t>
            </a:r>
          </a:p>
          <a:p>
            <a:r>
              <a:rPr lang="en-US" sz="2000" dirty="0"/>
              <a:t>4/6-4/8	Bash In The </a:t>
            </a:r>
            <a:r>
              <a:rPr lang="en-US" sz="2000" dirty="0" err="1"/>
              <a:t>Boro</a:t>
            </a:r>
            <a:r>
              <a:rPr lang="en-US" sz="2000" dirty="0"/>
              <a:t> Tournament – No Games</a:t>
            </a:r>
          </a:p>
          <a:p>
            <a:r>
              <a:rPr lang="en-US" sz="2000" dirty="0"/>
              <a:t>4/14  	Photo Day #1   U5-U8</a:t>
            </a:r>
          </a:p>
          <a:p>
            <a:r>
              <a:rPr lang="en-US" sz="2000" dirty="0"/>
              <a:t>4/28	Photo Day #2   U10-U14</a:t>
            </a:r>
          </a:p>
          <a:p>
            <a:r>
              <a:rPr lang="en-US" sz="2000" dirty="0"/>
              <a:t>5/12	Last Regular Scheduled Games</a:t>
            </a:r>
          </a:p>
          <a:p>
            <a:r>
              <a:rPr lang="en-US" sz="2000" dirty="0"/>
              <a:t>5/19	Jamboree/Season End Celebration</a:t>
            </a:r>
          </a:p>
          <a:p>
            <a:pPr lvl="2"/>
            <a:endParaRPr lang="en-US" sz="2200" dirty="0">
              <a:solidFill>
                <a:srgbClr val="FF0000"/>
              </a:solidFill>
            </a:endParaRPr>
          </a:p>
          <a:p>
            <a:pPr lvl="2"/>
            <a:r>
              <a:rPr lang="en-US" sz="2200" i="1" dirty="0"/>
              <a:t>Rain makeup will become double-header  5/12</a:t>
            </a:r>
          </a:p>
          <a:p>
            <a:pPr marL="457200" lvl="1" indent="0">
              <a:buNone/>
            </a:pPr>
            <a:endParaRPr lang="en-US" dirty="0"/>
          </a:p>
          <a:p>
            <a:endParaRPr lang="en-US" dirty="0"/>
          </a:p>
          <a:p>
            <a:pPr marL="0" indent="0">
              <a:buNone/>
            </a:pPr>
            <a:endParaRPr lang="en-US" dirty="0"/>
          </a:p>
        </p:txBody>
      </p:sp>
      <p:sp>
        <p:nvSpPr>
          <p:cNvPr id="2" name="Title 1"/>
          <p:cNvSpPr>
            <a:spLocks noGrp="1"/>
          </p:cNvSpPr>
          <p:nvPr>
            <p:ph type="title"/>
          </p:nvPr>
        </p:nvSpPr>
        <p:spPr>
          <a:xfrm>
            <a:off x="457200" y="0"/>
            <a:ext cx="8229600" cy="1143000"/>
          </a:xfrm>
        </p:spPr>
        <p:txBody>
          <a:bodyPr>
            <a:normAutofit/>
          </a:bodyPr>
          <a:lstStyle/>
          <a:p>
            <a:r>
              <a:rPr lang="en-US" sz="3200" dirty="0"/>
              <a:t>Important Dates</a:t>
            </a:r>
          </a:p>
        </p:txBody>
      </p:sp>
    </p:spTree>
    <p:extLst>
      <p:ext uri="{BB962C8B-B14F-4D97-AF65-F5344CB8AC3E}">
        <p14:creationId xmlns:p14="http://schemas.microsoft.com/office/powerpoint/2010/main" val="24757641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dirty="0"/>
              <a:t>Questions?</a:t>
            </a:r>
          </a:p>
        </p:txBody>
      </p:sp>
    </p:spTree>
    <p:extLst>
      <p:ext uri="{BB962C8B-B14F-4D97-AF65-F5344CB8AC3E}">
        <p14:creationId xmlns:p14="http://schemas.microsoft.com/office/powerpoint/2010/main" val="2802135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0"/>
            <a:ext cx="8458200" cy="5257800"/>
          </a:xfrm>
        </p:spPr>
        <p:txBody>
          <a:bodyPr>
            <a:noAutofit/>
          </a:bodyPr>
          <a:lstStyle/>
          <a:p>
            <a:r>
              <a:rPr lang="en-US" sz="1800" dirty="0"/>
              <a:t>President-Bryan </a:t>
            </a:r>
            <a:r>
              <a:rPr lang="en-US" sz="1800" dirty="0" err="1"/>
              <a:t>Kleparek</a:t>
            </a:r>
            <a:endParaRPr lang="en-US" sz="1800" dirty="0"/>
          </a:p>
          <a:p>
            <a:r>
              <a:rPr lang="en-US" sz="1800" dirty="0"/>
              <a:t>DOC-Ali Arman</a:t>
            </a:r>
          </a:p>
          <a:p>
            <a:r>
              <a:rPr lang="en-US" sz="1800" dirty="0"/>
              <a:t>DOB – Mike Cowles</a:t>
            </a:r>
          </a:p>
          <a:p>
            <a:r>
              <a:rPr lang="en-US" sz="1800" dirty="0"/>
              <a:t>Rec Chairman-Brian Yochum</a:t>
            </a:r>
          </a:p>
          <a:p>
            <a:r>
              <a:rPr lang="en-US" sz="1800" dirty="0"/>
              <a:t>Rec Commissioners:</a:t>
            </a:r>
            <a:endParaRPr lang="en-US" sz="1400" dirty="0"/>
          </a:p>
          <a:p>
            <a:pPr lvl="1"/>
            <a:r>
              <a:rPr lang="en-US" sz="1400" dirty="0"/>
              <a:t>U5 - Clint </a:t>
            </a:r>
            <a:r>
              <a:rPr lang="en-US" sz="1400" dirty="0" err="1"/>
              <a:t>Teasley</a:t>
            </a:r>
            <a:r>
              <a:rPr lang="en-US" sz="1400" dirty="0"/>
              <a:t>      		</a:t>
            </a:r>
            <a:r>
              <a:rPr lang="en-US" sz="1400" dirty="0">
                <a:hlinkClick r:id="rId3"/>
              </a:rPr>
              <a:t>clintt@murfreesborosoccer.com</a:t>
            </a:r>
            <a:r>
              <a:rPr lang="en-US" sz="1400" dirty="0"/>
              <a:t>	</a:t>
            </a:r>
          </a:p>
          <a:p>
            <a:pPr lvl="1"/>
            <a:r>
              <a:rPr lang="en-US" sz="1400" dirty="0"/>
              <a:t>      </a:t>
            </a:r>
            <a:endParaRPr lang="en-US" sz="1200" dirty="0"/>
          </a:p>
          <a:p>
            <a:pPr lvl="1"/>
            <a:r>
              <a:rPr lang="en-US" sz="1400" dirty="0"/>
              <a:t>U6 - Ralph </a:t>
            </a:r>
            <a:r>
              <a:rPr lang="en-US" sz="1400" dirty="0" err="1"/>
              <a:t>Krishler</a:t>
            </a:r>
            <a:r>
              <a:rPr lang="en-US" sz="1400" dirty="0"/>
              <a:t>    		</a:t>
            </a:r>
            <a:r>
              <a:rPr lang="en-US" sz="1400" dirty="0">
                <a:hlinkClick r:id="rId4"/>
              </a:rPr>
              <a:t>ralphk@murfreesborosoccer.com</a:t>
            </a:r>
            <a:r>
              <a:rPr lang="en-US" sz="1400" dirty="0"/>
              <a:t>	</a:t>
            </a:r>
          </a:p>
          <a:p>
            <a:pPr lvl="1"/>
            <a:r>
              <a:rPr lang="en-US" sz="1400" dirty="0"/>
              <a:t>      </a:t>
            </a:r>
            <a:endParaRPr lang="en-US" sz="1200" dirty="0"/>
          </a:p>
          <a:p>
            <a:pPr lvl="1"/>
            <a:r>
              <a:rPr lang="en-US" sz="1400" dirty="0"/>
              <a:t>U7 – Jason </a:t>
            </a:r>
            <a:r>
              <a:rPr lang="en-US" sz="1400" dirty="0" err="1"/>
              <a:t>Kirouac</a:t>
            </a:r>
            <a:r>
              <a:rPr lang="en-US" sz="1400" dirty="0"/>
              <a:t> 		</a:t>
            </a:r>
            <a:r>
              <a:rPr lang="en-US" sz="1400" dirty="0">
                <a:hlinkClick r:id="rId5"/>
              </a:rPr>
              <a:t>jasonk@murfreesborosoccer.com</a:t>
            </a:r>
            <a:endParaRPr lang="en-US" sz="1400" dirty="0"/>
          </a:p>
          <a:p>
            <a:pPr lvl="1"/>
            <a:r>
              <a:rPr lang="en-US" sz="1400" dirty="0"/>
              <a:t>      </a:t>
            </a:r>
          </a:p>
          <a:p>
            <a:pPr lvl="1"/>
            <a:r>
              <a:rPr lang="en-US" sz="1400" dirty="0"/>
              <a:t>U8 – Tony </a:t>
            </a:r>
            <a:r>
              <a:rPr lang="en-US" sz="1400" dirty="0" err="1"/>
              <a:t>Tarway</a:t>
            </a:r>
            <a:r>
              <a:rPr lang="en-US" sz="1400" dirty="0"/>
              <a:t>		</a:t>
            </a:r>
            <a:r>
              <a:rPr lang="en-US" sz="1400" dirty="0">
                <a:hlinkClick r:id="rId6"/>
              </a:rPr>
              <a:t>mcanthonyt@murfreesborosoccer.com</a:t>
            </a:r>
            <a:r>
              <a:rPr lang="en-US" sz="1400" dirty="0"/>
              <a:t>	</a:t>
            </a:r>
          </a:p>
          <a:p>
            <a:pPr lvl="1"/>
            <a:r>
              <a:rPr lang="en-US" sz="1400" dirty="0"/>
              <a:t>      </a:t>
            </a:r>
          </a:p>
          <a:p>
            <a:pPr lvl="1"/>
            <a:r>
              <a:rPr lang="en-US" sz="1400" dirty="0"/>
              <a:t>U10 – Jason </a:t>
            </a:r>
            <a:r>
              <a:rPr lang="en-US" sz="1400" dirty="0" err="1"/>
              <a:t>LaForte</a:t>
            </a:r>
            <a:r>
              <a:rPr lang="en-US" sz="1400" dirty="0"/>
              <a:t> 		</a:t>
            </a:r>
            <a:r>
              <a:rPr lang="en-US" sz="1400" dirty="0">
                <a:hlinkClick r:id="rId7"/>
              </a:rPr>
              <a:t>jasonl@murfreesborosoccer.com</a:t>
            </a:r>
            <a:endParaRPr lang="en-US" sz="1400" dirty="0"/>
          </a:p>
          <a:p>
            <a:pPr lvl="1"/>
            <a:r>
              <a:rPr lang="en-US" sz="1400" dirty="0"/>
              <a:t>        </a:t>
            </a:r>
          </a:p>
          <a:p>
            <a:pPr lvl="1"/>
            <a:r>
              <a:rPr lang="en-US" sz="1400" dirty="0"/>
              <a:t>U12 – </a:t>
            </a:r>
            <a:r>
              <a:rPr lang="en-US" sz="1400" dirty="0" err="1"/>
              <a:t>Kathelene</a:t>
            </a:r>
            <a:r>
              <a:rPr lang="en-US" sz="1400" dirty="0"/>
              <a:t> Young  		</a:t>
            </a:r>
            <a:r>
              <a:rPr lang="en-US" sz="1400" dirty="0">
                <a:hlinkClick r:id="rId8"/>
              </a:rPr>
              <a:t>katheleney@murfreesborosoccer.com</a:t>
            </a:r>
            <a:r>
              <a:rPr lang="en-US" sz="1400" dirty="0"/>
              <a:t>	</a:t>
            </a:r>
          </a:p>
          <a:p>
            <a:pPr lvl="1"/>
            <a:r>
              <a:rPr lang="en-US" sz="1400" dirty="0"/>
              <a:t>        </a:t>
            </a:r>
          </a:p>
          <a:p>
            <a:pPr lvl="1"/>
            <a:r>
              <a:rPr lang="en-US" sz="1400" dirty="0"/>
              <a:t>U14 – Nick Odette		</a:t>
            </a:r>
            <a:r>
              <a:rPr lang="en-US" sz="1400" dirty="0">
                <a:hlinkClick r:id="rId9"/>
              </a:rPr>
              <a:t>nicko@murfreesborosoccer.com</a:t>
            </a:r>
            <a:r>
              <a:rPr lang="en-US" sz="1400" dirty="0"/>
              <a:t>	</a:t>
            </a:r>
          </a:p>
          <a:p>
            <a:pPr lvl="1"/>
            <a:r>
              <a:rPr lang="en-US" sz="1400" dirty="0"/>
              <a:t>        </a:t>
            </a:r>
          </a:p>
          <a:p>
            <a:pPr lvl="1"/>
            <a:r>
              <a:rPr lang="en-US" sz="1400" dirty="0"/>
              <a:t>U19 - Dennis Buckley  		</a:t>
            </a:r>
            <a:r>
              <a:rPr lang="en-US" sz="1400" dirty="0">
                <a:hlinkClick r:id="rId10"/>
              </a:rPr>
              <a:t>dennisb@murfreesborosoccer.com</a:t>
            </a:r>
            <a:endParaRPr lang="en-US" sz="1400" dirty="0"/>
          </a:p>
        </p:txBody>
      </p:sp>
      <p:sp>
        <p:nvSpPr>
          <p:cNvPr id="3" name="Title 2"/>
          <p:cNvSpPr>
            <a:spLocks noGrp="1"/>
          </p:cNvSpPr>
          <p:nvPr>
            <p:ph type="title"/>
          </p:nvPr>
        </p:nvSpPr>
        <p:spPr>
          <a:xfrm>
            <a:off x="457200" y="0"/>
            <a:ext cx="8229600" cy="838200"/>
          </a:xfrm>
        </p:spPr>
        <p:txBody>
          <a:bodyPr>
            <a:normAutofit/>
          </a:bodyPr>
          <a:lstStyle/>
          <a:p>
            <a:r>
              <a:rPr lang="en-US" sz="3200" dirty="0"/>
              <a:t>Club Representatives</a:t>
            </a:r>
          </a:p>
        </p:txBody>
      </p:sp>
    </p:spTree>
    <p:extLst>
      <p:ext uri="{BB962C8B-B14F-4D97-AF65-F5344CB8AC3E}">
        <p14:creationId xmlns:p14="http://schemas.microsoft.com/office/powerpoint/2010/main" val="545857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492CA1-E16D-4C2C-A916-55FE2E37A2A6}"/>
              </a:ext>
            </a:extLst>
          </p:cNvPr>
          <p:cNvPicPr>
            <a:picLocks noChangeAspect="1"/>
          </p:cNvPicPr>
          <p:nvPr/>
        </p:nvPicPr>
        <p:blipFill>
          <a:blip r:embed="rId3"/>
          <a:stretch>
            <a:fillRect/>
          </a:stretch>
        </p:blipFill>
        <p:spPr>
          <a:xfrm>
            <a:off x="1010912" y="4110508"/>
            <a:ext cx="7122175" cy="2595092"/>
          </a:xfrm>
          <a:prstGeom prst="rect">
            <a:avLst/>
          </a:prstGeom>
        </p:spPr>
      </p:pic>
      <p:sp>
        <p:nvSpPr>
          <p:cNvPr id="2" name="Content Placeholder 1">
            <a:extLst>
              <a:ext uri="{FF2B5EF4-FFF2-40B4-BE49-F238E27FC236}">
                <a16:creationId xmlns:a16="http://schemas.microsoft.com/office/drawing/2014/main" id="{073D636C-033B-4176-8914-5F63C24BA4BD}"/>
              </a:ext>
            </a:extLst>
          </p:cNvPr>
          <p:cNvSpPr>
            <a:spLocks noGrp="1"/>
          </p:cNvSpPr>
          <p:nvPr>
            <p:ph idx="1"/>
          </p:nvPr>
        </p:nvSpPr>
        <p:spPr>
          <a:xfrm>
            <a:off x="457200" y="914400"/>
            <a:ext cx="8229600" cy="5791200"/>
          </a:xfrm>
        </p:spPr>
        <p:txBody>
          <a:bodyPr>
            <a:normAutofit/>
          </a:bodyPr>
          <a:lstStyle/>
          <a:p>
            <a:r>
              <a:rPr lang="en-US" sz="2400" dirty="0"/>
              <a:t>Concussions</a:t>
            </a:r>
          </a:p>
          <a:p>
            <a:pPr lvl="1"/>
            <a:r>
              <a:rPr lang="en-US" sz="2000" dirty="0"/>
              <a:t>Policy:</a:t>
            </a:r>
          </a:p>
          <a:p>
            <a:pPr lvl="2"/>
            <a:r>
              <a:rPr lang="en-US" sz="1600" dirty="0"/>
              <a:t>Annual completion of a head injury safety education course by all staff and coaches (document part of registration process – will be emailed to all coaches after meetings, please review)</a:t>
            </a:r>
          </a:p>
          <a:p>
            <a:pPr lvl="2"/>
            <a:r>
              <a:rPr lang="en-US" sz="1600" dirty="0"/>
              <a:t>Any youth player who shows signs, symptoms and behaviors shall be removed from play and evaluated using the symptoms checklist</a:t>
            </a:r>
          </a:p>
          <a:p>
            <a:pPr lvl="2"/>
            <a:r>
              <a:rPr lang="en-US" sz="1600" dirty="0"/>
              <a:t>No youth athlete who has been removed from play for a suspected concussion shall return without written clearance from a licensed health care provider (MSC must receive a copy of the return to play form)</a:t>
            </a:r>
          </a:p>
          <a:p>
            <a:pPr lvl="1"/>
            <a:r>
              <a:rPr lang="en-US" sz="2000" dirty="0"/>
              <a:t>Signs and symptoms:</a:t>
            </a:r>
          </a:p>
        </p:txBody>
      </p:sp>
      <p:sp>
        <p:nvSpPr>
          <p:cNvPr id="3" name="Title 2">
            <a:extLst>
              <a:ext uri="{FF2B5EF4-FFF2-40B4-BE49-F238E27FC236}">
                <a16:creationId xmlns:a16="http://schemas.microsoft.com/office/drawing/2014/main" id="{B71C57FE-6772-4AAD-B04A-DA19F9CE31ED}"/>
              </a:ext>
            </a:extLst>
          </p:cNvPr>
          <p:cNvSpPr>
            <a:spLocks noGrp="1"/>
          </p:cNvSpPr>
          <p:nvPr>
            <p:ph type="title"/>
          </p:nvPr>
        </p:nvSpPr>
        <p:spPr>
          <a:xfrm>
            <a:off x="457200" y="0"/>
            <a:ext cx="8229600" cy="1143000"/>
          </a:xfrm>
        </p:spPr>
        <p:txBody>
          <a:bodyPr>
            <a:normAutofit/>
          </a:bodyPr>
          <a:lstStyle/>
          <a:p>
            <a:r>
              <a:rPr lang="en-US" sz="3200" dirty="0"/>
              <a:t>Risk Management</a:t>
            </a:r>
          </a:p>
        </p:txBody>
      </p:sp>
    </p:spTree>
    <p:extLst>
      <p:ext uri="{BB962C8B-B14F-4D97-AF65-F5344CB8AC3E}">
        <p14:creationId xmlns:p14="http://schemas.microsoft.com/office/powerpoint/2010/main" val="4280421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3D636C-033B-4176-8914-5F63C24BA4BD}"/>
              </a:ext>
            </a:extLst>
          </p:cNvPr>
          <p:cNvSpPr>
            <a:spLocks noGrp="1"/>
          </p:cNvSpPr>
          <p:nvPr>
            <p:ph idx="1"/>
          </p:nvPr>
        </p:nvSpPr>
        <p:spPr>
          <a:xfrm>
            <a:off x="457200" y="914400"/>
            <a:ext cx="8229600" cy="5791200"/>
          </a:xfrm>
        </p:spPr>
        <p:txBody>
          <a:bodyPr>
            <a:normAutofit/>
          </a:bodyPr>
          <a:lstStyle/>
          <a:p>
            <a:r>
              <a:rPr lang="en-US" sz="2400" dirty="0"/>
              <a:t>Sudden Cardiac Arrest (SCA)</a:t>
            </a:r>
          </a:p>
          <a:p>
            <a:pPr lvl="1"/>
            <a:r>
              <a:rPr lang="en-US" sz="2000" dirty="0"/>
              <a:t>Policy:</a:t>
            </a:r>
          </a:p>
          <a:p>
            <a:pPr lvl="2"/>
            <a:r>
              <a:rPr lang="en-US" sz="1600" dirty="0"/>
              <a:t>Annual completion of a sudden cardiac arrest education course by all staff and coaches (document part of registration process – will be emailed to all coaches after meetings, please review)</a:t>
            </a:r>
          </a:p>
          <a:p>
            <a:pPr lvl="2"/>
            <a:r>
              <a:rPr lang="en-US" sz="1600" dirty="0"/>
              <a:t>Any youth player who passes out or faints while participating in an athletic activity or exhibits listed symptoms will be immediately removed from the activity</a:t>
            </a:r>
          </a:p>
          <a:p>
            <a:pPr lvl="2"/>
            <a:r>
              <a:rPr lang="en-US" sz="1600" dirty="0"/>
              <a:t>No youth athlete who has been removed from play for symptoms consistent with SCA shall return without written clearance from a licensed health care provider (MSC must receive a copy of the return to play form)</a:t>
            </a:r>
          </a:p>
          <a:p>
            <a:pPr lvl="1"/>
            <a:r>
              <a:rPr lang="en-US" sz="2000" dirty="0"/>
              <a:t>Symptoms:</a:t>
            </a:r>
          </a:p>
          <a:p>
            <a:pPr lvl="2"/>
            <a:r>
              <a:rPr lang="en-US" sz="1600" dirty="0"/>
              <a:t>Fainting or seizures during exercise	</a:t>
            </a:r>
          </a:p>
          <a:p>
            <a:pPr lvl="2"/>
            <a:r>
              <a:rPr lang="en-US" sz="1600" dirty="0"/>
              <a:t>Unexplained shortness of breath</a:t>
            </a:r>
          </a:p>
          <a:p>
            <a:pPr lvl="2"/>
            <a:r>
              <a:rPr lang="en-US" sz="1600" dirty="0"/>
              <a:t>Chest pains</a:t>
            </a:r>
          </a:p>
          <a:p>
            <a:pPr lvl="2"/>
            <a:r>
              <a:rPr lang="en-US" sz="1600" dirty="0"/>
              <a:t>Dizziness</a:t>
            </a:r>
          </a:p>
          <a:p>
            <a:pPr lvl="2"/>
            <a:r>
              <a:rPr lang="en-US" sz="1600" dirty="0"/>
              <a:t>Racing heart rate</a:t>
            </a:r>
          </a:p>
          <a:p>
            <a:pPr lvl="4"/>
            <a:r>
              <a:rPr lang="en-US" sz="1600" dirty="0"/>
              <a:t>Extreme Fatigue</a:t>
            </a:r>
          </a:p>
          <a:p>
            <a:pPr marL="630936" lvl="2" indent="0">
              <a:buNone/>
            </a:pPr>
            <a:endParaRPr lang="en-US" sz="1800" dirty="0"/>
          </a:p>
        </p:txBody>
      </p:sp>
      <p:sp>
        <p:nvSpPr>
          <p:cNvPr id="3" name="Title 2">
            <a:extLst>
              <a:ext uri="{FF2B5EF4-FFF2-40B4-BE49-F238E27FC236}">
                <a16:creationId xmlns:a16="http://schemas.microsoft.com/office/drawing/2014/main" id="{B71C57FE-6772-4AAD-B04A-DA19F9CE31ED}"/>
              </a:ext>
            </a:extLst>
          </p:cNvPr>
          <p:cNvSpPr>
            <a:spLocks noGrp="1"/>
          </p:cNvSpPr>
          <p:nvPr>
            <p:ph type="title"/>
          </p:nvPr>
        </p:nvSpPr>
        <p:spPr>
          <a:xfrm>
            <a:off x="457200" y="0"/>
            <a:ext cx="8229600" cy="1143000"/>
          </a:xfrm>
        </p:spPr>
        <p:txBody>
          <a:bodyPr>
            <a:normAutofit/>
          </a:bodyPr>
          <a:lstStyle/>
          <a:p>
            <a:r>
              <a:rPr lang="en-US" sz="3200" dirty="0"/>
              <a:t>Risk Management</a:t>
            </a:r>
          </a:p>
        </p:txBody>
      </p:sp>
    </p:spTree>
    <p:extLst>
      <p:ext uri="{BB962C8B-B14F-4D97-AF65-F5344CB8AC3E}">
        <p14:creationId xmlns:p14="http://schemas.microsoft.com/office/powerpoint/2010/main" val="3348914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3D636C-033B-4176-8914-5F63C24BA4BD}"/>
              </a:ext>
            </a:extLst>
          </p:cNvPr>
          <p:cNvSpPr>
            <a:spLocks noGrp="1"/>
          </p:cNvSpPr>
          <p:nvPr>
            <p:ph idx="1"/>
          </p:nvPr>
        </p:nvSpPr>
        <p:spPr>
          <a:xfrm>
            <a:off x="228600" y="914400"/>
            <a:ext cx="8686800" cy="5791200"/>
          </a:xfrm>
        </p:spPr>
        <p:txBody>
          <a:bodyPr>
            <a:normAutofit/>
          </a:bodyPr>
          <a:lstStyle/>
          <a:p>
            <a:r>
              <a:rPr lang="en-US" sz="2400" dirty="0"/>
              <a:t>Abuse Awareness Act</a:t>
            </a:r>
          </a:p>
          <a:p>
            <a:pPr lvl="1"/>
            <a:r>
              <a:rPr lang="en-US" sz="2000" dirty="0"/>
              <a:t>Policy is forthcoming, here are initial details:</a:t>
            </a:r>
          </a:p>
          <a:p>
            <a:pPr lvl="2"/>
            <a:r>
              <a:rPr lang="en-US" sz="1800" dirty="0"/>
              <a:t>Act has passed both houses of congress and waiting to be signed by the President</a:t>
            </a:r>
          </a:p>
          <a:p>
            <a:pPr lvl="1"/>
            <a:r>
              <a:rPr lang="en-US" sz="2000" dirty="0"/>
              <a:t>Code of Conduct:</a:t>
            </a:r>
          </a:p>
          <a:p>
            <a:pPr lvl="2"/>
            <a:r>
              <a:rPr lang="en-US" sz="1800" dirty="0"/>
              <a:t>Immediately must start reporting – 24 </a:t>
            </a:r>
            <a:r>
              <a:rPr lang="en-US" sz="1800" dirty="0" err="1"/>
              <a:t>hrs</a:t>
            </a:r>
            <a:r>
              <a:rPr lang="en-US" sz="1800" dirty="0"/>
              <a:t> to report</a:t>
            </a:r>
          </a:p>
          <a:p>
            <a:pPr lvl="3"/>
            <a:r>
              <a:rPr lang="en-US" sz="1600" dirty="0"/>
              <a:t>Reporting tool will be made available in the future</a:t>
            </a:r>
          </a:p>
          <a:p>
            <a:pPr lvl="2"/>
            <a:r>
              <a:rPr lang="en-US" sz="1800" dirty="0"/>
              <a:t>Zero Tolerance &amp; reports will be directed to appropriate agency</a:t>
            </a:r>
          </a:p>
          <a:p>
            <a:pPr lvl="2"/>
            <a:r>
              <a:rPr lang="en-US" sz="1800" dirty="0"/>
              <a:t>If a coach or volunteer has cause to believe a child’s physical or mental health/welfare has or may be affected by abuse or neglect it must be reported League Officials, State Association’s Risk </a:t>
            </a:r>
            <a:r>
              <a:rPr lang="en-US" sz="1800" dirty="0" err="1"/>
              <a:t>Mgmt</a:t>
            </a:r>
            <a:r>
              <a:rPr lang="en-US" sz="1800" dirty="0"/>
              <a:t> Chair or Designated Soccer Association Rep.</a:t>
            </a:r>
          </a:p>
          <a:p>
            <a:pPr lvl="2"/>
            <a:r>
              <a:rPr lang="en-US" sz="1800" dirty="0"/>
              <a:t>Coaches and Volunteers – No Intoxicants</a:t>
            </a:r>
          </a:p>
          <a:p>
            <a:pPr lvl="2"/>
            <a:r>
              <a:rPr lang="en-US" sz="1800" dirty="0"/>
              <a:t>Coaches and Volunteers – Can not use or possess tobacco products in presence of minor athletes or their parents</a:t>
            </a:r>
          </a:p>
          <a:p>
            <a:pPr lvl="2"/>
            <a:r>
              <a:rPr lang="en-US" sz="1800" dirty="0"/>
              <a:t>Should never be nude in presence of minor athletes</a:t>
            </a:r>
          </a:p>
          <a:p>
            <a:pPr lvl="2"/>
            <a:endParaRPr lang="en-US" sz="1800" dirty="0"/>
          </a:p>
          <a:p>
            <a:pPr lvl="2"/>
            <a:endParaRPr lang="en-US" sz="1800" dirty="0"/>
          </a:p>
          <a:p>
            <a:pPr marL="630936" lvl="2" indent="0">
              <a:buNone/>
            </a:pPr>
            <a:endParaRPr lang="en-US" sz="1800" dirty="0"/>
          </a:p>
        </p:txBody>
      </p:sp>
      <p:sp>
        <p:nvSpPr>
          <p:cNvPr id="3" name="Title 2">
            <a:extLst>
              <a:ext uri="{FF2B5EF4-FFF2-40B4-BE49-F238E27FC236}">
                <a16:creationId xmlns:a16="http://schemas.microsoft.com/office/drawing/2014/main" id="{B71C57FE-6772-4AAD-B04A-DA19F9CE31ED}"/>
              </a:ext>
            </a:extLst>
          </p:cNvPr>
          <p:cNvSpPr>
            <a:spLocks noGrp="1"/>
          </p:cNvSpPr>
          <p:nvPr>
            <p:ph type="title"/>
          </p:nvPr>
        </p:nvSpPr>
        <p:spPr>
          <a:xfrm>
            <a:off x="457200" y="0"/>
            <a:ext cx="8229600" cy="1143000"/>
          </a:xfrm>
        </p:spPr>
        <p:txBody>
          <a:bodyPr>
            <a:normAutofit/>
          </a:bodyPr>
          <a:lstStyle/>
          <a:p>
            <a:r>
              <a:rPr lang="en-US" sz="3200" dirty="0"/>
              <a:t>Risk Management</a:t>
            </a:r>
          </a:p>
        </p:txBody>
      </p:sp>
    </p:spTree>
    <p:extLst>
      <p:ext uri="{BB962C8B-B14F-4D97-AF65-F5344CB8AC3E}">
        <p14:creationId xmlns:p14="http://schemas.microsoft.com/office/powerpoint/2010/main" val="1083452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3D636C-033B-4176-8914-5F63C24BA4BD}"/>
              </a:ext>
            </a:extLst>
          </p:cNvPr>
          <p:cNvSpPr>
            <a:spLocks noGrp="1"/>
          </p:cNvSpPr>
          <p:nvPr>
            <p:ph idx="1"/>
          </p:nvPr>
        </p:nvSpPr>
        <p:spPr>
          <a:xfrm>
            <a:off x="228600" y="914400"/>
            <a:ext cx="8686800" cy="5791200"/>
          </a:xfrm>
        </p:spPr>
        <p:txBody>
          <a:bodyPr>
            <a:normAutofit/>
          </a:bodyPr>
          <a:lstStyle/>
          <a:p>
            <a:r>
              <a:rPr lang="en-US" sz="2400" dirty="0"/>
              <a:t>Abuse Awareness Act (cont.)</a:t>
            </a:r>
          </a:p>
          <a:p>
            <a:pPr lvl="1"/>
            <a:r>
              <a:rPr lang="en-US" sz="2000" dirty="0"/>
              <a:t>Code of Conduct (cont.):</a:t>
            </a:r>
          </a:p>
          <a:p>
            <a:pPr lvl="2"/>
            <a:r>
              <a:rPr lang="en-US" sz="1800" dirty="0"/>
              <a:t>No sexually oriented conversations – about dating, own personal relationships, etc.</a:t>
            </a:r>
          </a:p>
          <a:p>
            <a:pPr lvl="2"/>
            <a:r>
              <a:rPr lang="en-US" sz="1800" dirty="0"/>
              <a:t>Be very aware of what is appropriate physical contact with a player</a:t>
            </a:r>
          </a:p>
          <a:p>
            <a:pPr lvl="3"/>
            <a:r>
              <a:rPr lang="en-US" sz="1600" dirty="0"/>
              <a:t>Physical contact must take place in public, have no potential for physical or sexual intimacies during contact, and must be for the benefit of the player, not to meet emotional need of adult</a:t>
            </a:r>
          </a:p>
          <a:p>
            <a:pPr lvl="2"/>
            <a:r>
              <a:rPr lang="en-US" sz="1800" dirty="0"/>
              <a:t>What is inappropriate:</a:t>
            </a:r>
          </a:p>
          <a:p>
            <a:pPr lvl="3"/>
            <a:r>
              <a:rPr lang="en-US" sz="1600" dirty="0"/>
              <a:t>Asking player to sit in your lap, a lingering hug, slapping, hitting, punching, kicking to discipline, cuddling, playful contact not part of training (horseplay, butt-pats, tickling or wrestling)</a:t>
            </a:r>
          </a:p>
          <a:p>
            <a:pPr lvl="3"/>
            <a:r>
              <a:rPr lang="en-US" sz="1600" dirty="0"/>
              <a:t>And, any other contact that is deemed inappropriate</a:t>
            </a:r>
          </a:p>
          <a:p>
            <a:pPr lvl="2"/>
            <a:r>
              <a:rPr lang="en-US" sz="1800" dirty="0"/>
              <a:t>Bullying, Harassment, Hazing</a:t>
            </a:r>
          </a:p>
          <a:p>
            <a:pPr lvl="3"/>
            <a:r>
              <a:rPr lang="en-US" sz="1600" dirty="0"/>
              <a:t>Hitting, pushing, punching, beating, biting, striking, kicking, choking</a:t>
            </a:r>
          </a:p>
          <a:p>
            <a:pPr lvl="3"/>
            <a:r>
              <a:rPr lang="en-US" sz="1600" dirty="0"/>
              <a:t>Throwing at or hitting another with objects, including equipment</a:t>
            </a:r>
          </a:p>
          <a:p>
            <a:pPr lvl="3"/>
            <a:r>
              <a:rPr lang="en-US" sz="1600" dirty="0"/>
              <a:t>Coercing or forcing another to do something in order to join the group</a:t>
            </a:r>
          </a:p>
          <a:p>
            <a:pPr lvl="3"/>
            <a:r>
              <a:rPr lang="en-US" sz="1600" dirty="0"/>
              <a:t>No Tolerance and it is a violation of the Code of Conduct if a coach, volunteer or player knows of misconduct but takes no action to intervene</a:t>
            </a:r>
          </a:p>
          <a:p>
            <a:pPr lvl="2"/>
            <a:endParaRPr lang="en-US" sz="1800" dirty="0"/>
          </a:p>
          <a:p>
            <a:pPr lvl="2"/>
            <a:endParaRPr lang="en-US" sz="1800" dirty="0"/>
          </a:p>
          <a:p>
            <a:pPr lvl="2"/>
            <a:endParaRPr lang="en-US" sz="1800" dirty="0"/>
          </a:p>
          <a:p>
            <a:pPr marL="630936" lvl="2" indent="0">
              <a:buNone/>
            </a:pPr>
            <a:endParaRPr lang="en-US" sz="1800" dirty="0"/>
          </a:p>
        </p:txBody>
      </p:sp>
      <p:sp>
        <p:nvSpPr>
          <p:cNvPr id="3" name="Title 2">
            <a:extLst>
              <a:ext uri="{FF2B5EF4-FFF2-40B4-BE49-F238E27FC236}">
                <a16:creationId xmlns:a16="http://schemas.microsoft.com/office/drawing/2014/main" id="{B71C57FE-6772-4AAD-B04A-DA19F9CE31ED}"/>
              </a:ext>
            </a:extLst>
          </p:cNvPr>
          <p:cNvSpPr>
            <a:spLocks noGrp="1"/>
          </p:cNvSpPr>
          <p:nvPr>
            <p:ph type="title"/>
          </p:nvPr>
        </p:nvSpPr>
        <p:spPr>
          <a:xfrm>
            <a:off x="457200" y="0"/>
            <a:ext cx="8229600" cy="1143000"/>
          </a:xfrm>
        </p:spPr>
        <p:txBody>
          <a:bodyPr>
            <a:normAutofit/>
          </a:bodyPr>
          <a:lstStyle/>
          <a:p>
            <a:r>
              <a:rPr lang="en-US" sz="3200" dirty="0"/>
              <a:t>Risk Management</a:t>
            </a:r>
          </a:p>
        </p:txBody>
      </p:sp>
    </p:spTree>
    <p:extLst>
      <p:ext uri="{BB962C8B-B14F-4D97-AF65-F5344CB8AC3E}">
        <p14:creationId xmlns:p14="http://schemas.microsoft.com/office/powerpoint/2010/main" val="1213870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3D636C-033B-4176-8914-5F63C24BA4BD}"/>
              </a:ext>
            </a:extLst>
          </p:cNvPr>
          <p:cNvSpPr>
            <a:spLocks noGrp="1"/>
          </p:cNvSpPr>
          <p:nvPr>
            <p:ph idx="1"/>
          </p:nvPr>
        </p:nvSpPr>
        <p:spPr>
          <a:xfrm>
            <a:off x="228600" y="914400"/>
            <a:ext cx="8686800" cy="5791200"/>
          </a:xfrm>
        </p:spPr>
        <p:txBody>
          <a:bodyPr>
            <a:normAutofit/>
          </a:bodyPr>
          <a:lstStyle/>
          <a:p>
            <a:r>
              <a:rPr lang="en-US" sz="2400" dirty="0"/>
              <a:t>Abuse Awareness Act (cont.)</a:t>
            </a:r>
          </a:p>
          <a:p>
            <a:pPr lvl="1"/>
            <a:r>
              <a:rPr lang="en-US" sz="2000" dirty="0"/>
              <a:t>Code of Conduct (cont.):</a:t>
            </a:r>
          </a:p>
          <a:p>
            <a:pPr lvl="2"/>
            <a:r>
              <a:rPr lang="en-US" sz="1800" dirty="0"/>
              <a:t>Peer to Peer Sexual Abuse – approximately 1/3 of all reported sexual abuse occurs at the hands of other children.  Be aware and report.  High risk:</a:t>
            </a:r>
          </a:p>
          <a:p>
            <a:pPr lvl="3"/>
            <a:r>
              <a:rPr lang="en-US" sz="1400" dirty="0"/>
              <a:t>Locations not easily seen</a:t>
            </a:r>
          </a:p>
          <a:p>
            <a:pPr lvl="3"/>
            <a:r>
              <a:rPr lang="en-US" sz="1400" dirty="0"/>
              <a:t>When unclothed or changing clothes</a:t>
            </a:r>
          </a:p>
          <a:p>
            <a:pPr marL="914400" lvl="3" indent="0">
              <a:buNone/>
            </a:pPr>
            <a:endParaRPr lang="en-US" sz="1400" dirty="0"/>
          </a:p>
          <a:p>
            <a:pPr lvl="2"/>
            <a:r>
              <a:rPr lang="en-US" sz="1800" dirty="0"/>
              <a:t>Social Media and Communication with players:</a:t>
            </a:r>
          </a:p>
          <a:p>
            <a:pPr lvl="3"/>
            <a:r>
              <a:rPr lang="en-US" sz="1600" dirty="0"/>
              <a:t>All communication readily available to share with parents</a:t>
            </a:r>
          </a:p>
          <a:p>
            <a:pPr lvl="3"/>
            <a:r>
              <a:rPr lang="en-US" sz="1600" dirty="0"/>
              <a:t>All must be public and in groups with everyone included… No private message…Purpose of communication must be about team activity or team purpose</a:t>
            </a:r>
          </a:p>
          <a:p>
            <a:pPr lvl="3"/>
            <a:r>
              <a:rPr lang="en-US" sz="1600" dirty="0"/>
              <a:t>Coaches cannot “re-tweet” athlete posts and cannot direct message</a:t>
            </a:r>
          </a:p>
          <a:p>
            <a:pPr lvl="3"/>
            <a:r>
              <a:rPr lang="en-US" sz="1600" dirty="0"/>
              <a:t>Email and texting is ok directly to player if over 14, but must copy parent or guardian, assistant coaches and be between 7am and 10pm</a:t>
            </a:r>
          </a:p>
          <a:p>
            <a:pPr lvl="3"/>
            <a:r>
              <a:rPr lang="en-US" sz="1600" dirty="0"/>
              <a:t>Use of Snapchat and other similar apps is not permitted with players</a:t>
            </a:r>
          </a:p>
          <a:p>
            <a:pPr lvl="2"/>
            <a:endParaRPr lang="en-US" sz="1800" dirty="0"/>
          </a:p>
          <a:p>
            <a:pPr lvl="2"/>
            <a:endParaRPr lang="en-US" sz="1800" dirty="0"/>
          </a:p>
          <a:p>
            <a:pPr marL="630936" lvl="2" indent="0">
              <a:buNone/>
            </a:pPr>
            <a:endParaRPr lang="en-US" sz="1800" dirty="0"/>
          </a:p>
        </p:txBody>
      </p:sp>
      <p:sp>
        <p:nvSpPr>
          <p:cNvPr id="3" name="Title 2">
            <a:extLst>
              <a:ext uri="{FF2B5EF4-FFF2-40B4-BE49-F238E27FC236}">
                <a16:creationId xmlns:a16="http://schemas.microsoft.com/office/drawing/2014/main" id="{B71C57FE-6772-4AAD-B04A-DA19F9CE31ED}"/>
              </a:ext>
            </a:extLst>
          </p:cNvPr>
          <p:cNvSpPr>
            <a:spLocks noGrp="1"/>
          </p:cNvSpPr>
          <p:nvPr>
            <p:ph type="title"/>
          </p:nvPr>
        </p:nvSpPr>
        <p:spPr>
          <a:xfrm>
            <a:off x="457200" y="0"/>
            <a:ext cx="8229600" cy="1143000"/>
          </a:xfrm>
        </p:spPr>
        <p:txBody>
          <a:bodyPr>
            <a:normAutofit/>
          </a:bodyPr>
          <a:lstStyle/>
          <a:p>
            <a:r>
              <a:rPr lang="en-US" sz="3200" dirty="0"/>
              <a:t>Risk Management</a:t>
            </a:r>
          </a:p>
        </p:txBody>
      </p:sp>
    </p:spTree>
    <p:extLst>
      <p:ext uri="{BB962C8B-B14F-4D97-AF65-F5344CB8AC3E}">
        <p14:creationId xmlns:p14="http://schemas.microsoft.com/office/powerpoint/2010/main" val="39724535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2890</TotalTime>
  <Words>2828</Words>
  <Application>Microsoft Office PowerPoint</Application>
  <PresentationFormat>On-screen Show (4:3)</PresentationFormat>
  <Paragraphs>411</Paragraphs>
  <Slides>35</Slides>
  <Notes>33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3" baseType="lpstr">
      <vt:lpstr>Calibri</vt:lpstr>
      <vt:lpstr>Lucida Sans Unicode</vt:lpstr>
      <vt:lpstr>Verdana</vt:lpstr>
      <vt:lpstr>Wingdings</vt:lpstr>
      <vt:lpstr>Wingdings 2</vt:lpstr>
      <vt:lpstr>Wingdings 3</vt:lpstr>
      <vt:lpstr>Concourse</vt:lpstr>
      <vt:lpstr>Packager Shell Object</vt:lpstr>
      <vt:lpstr>Murfreesboro Soccer Club</vt:lpstr>
      <vt:lpstr>Office Location</vt:lpstr>
      <vt:lpstr>Club Mission Statement and Philosophy </vt:lpstr>
      <vt:lpstr>Club Representatives</vt:lpstr>
      <vt:lpstr>Risk Management</vt:lpstr>
      <vt:lpstr>Risk Management</vt:lpstr>
      <vt:lpstr>Risk Management</vt:lpstr>
      <vt:lpstr>Risk Management</vt:lpstr>
      <vt:lpstr>Risk Management</vt:lpstr>
      <vt:lpstr>Risk Management</vt:lpstr>
      <vt:lpstr>Risk Management</vt:lpstr>
      <vt:lpstr>Recreational Technical Director</vt:lpstr>
      <vt:lpstr>Recreational Coaches Clinic</vt:lpstr>
      <vt:lpstr>Field Locations</vt:lpstr>
      <vt:lpstr>Field Locations (cont.)</vt:lpstr>
      <vt:lpstr>Field Locations (cont.)</vt:lpstr>
      <vt:lpstr>Recreational Program</vt:lpstr>
      <vt:lpstr>Coach Responsibilities</vt:lpstr>
      <vt:lpstr>Recreational Coach Guidelines</vt:lpstr>
      <vt:lpstr>Heading Restrictions</vt:lpstr>
      <vt:lpstr>Do Not Forget Tonight</vt:lpstr>
      <vt:lpstr>Age Group Specific Information</vt:lpstr>
      <vt:lpstr>U5-U6 Practices</vt:lpstr>
      <vt:lpstr>U5-U6 Games</vt:lpstr>
      <vt:lpstr>U7 Practices</vt:lpstr>
      <vt:lpstr>U7 Games</vt:lpstr>
      <vt:lpstr>U8 Practices</vt:lpstr>
      <vt:lpstr>U8 Games</vt:lpstr>
      <vt:lpstr>U10</vt:lpstr>
      <vt:lpstr>Play Out Line Example</vt:lpstr>
      <vt:lpstr>U12, U14-Coed &amp; U19-Coed</vt:lpstr>
      <vt:lpstr>U14 and U19</vt:lpstr>
      <vt:lpstr>Technical Sessions U10-U19</vt:lpstr>
      <vt:lpstr>Important Dates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Murfreesboro Soccer Club</dc:title>
  <dc:creator>Ivan Jackson</dc:creator>
  <cp:lastModifiedBy>Murfreesboro Soccer Club</cp:lastModifiedBy>
  <cp:revision>197</cp:revision>
  <dcterms:created xsi:type="dcterms:W3CDTF">2014-02-13T20:02:08Z</dcterms:created>
  <dcterms:modified xsi:type="dcterms:W3CDTF">2018-03-03T02:53:50Z</dcterms:modified>
</cp:coreProperties>
</file>